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7" r:id="rId2"/>
    <p:sldId id="269" r:id="rId3"/>
    <p:sldId id="294" r:id="rId4"/>
    <p:sldId id="268" r:id="rId5"/>
    <p:sldId id="298" r:id="rId6"/>
    <p:sldId id="270" r:id="rId7"/>
    <p:sldId id="295" r:id="rId8"/>
    <p:sldId id="311" r:id="rId9"/>
    <p:sldId id="293" r:id="rId10"/>
    <p:sldId id="312" r:id="rId11"/>
    <p:sldId id="313" r:id="rId12"/>
    <p:sldId id="296" r:id="rId13"/>
    <p:sldId id="301" r:id="rId14"/>
    <p:sldId id="323" r:id="rId15"/>
    <p:sldId id="302" r:id="rId16"/>
    <p:sldId id="316" r:id="rId17"/>
    <p:sldId id="306" r:id="rId18"/>
    <p:sldId id="324" r:id="rId19"/>
    <p:sldId id="319" r:id="rId20"/>
    <p:sldId id="320" r:id="rId21"/>
    <p:sldId id="326" r:id="rId22"/>
    <p:sldId id="307" r:id="rId23"/>
    <p:sldId id="325" r:id="rId24"/>
    <p:sldId id="272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82"/>
    <a:srgbClr val="00618E"/>
    <a:srgbClr val="036D99"/>
    <a:srgbClr val="1262AD"/>
    <a:srgbClr val="E73339"/>
    <a:srgbClr val="0C4581"/>
    <a:srgbClr val="0B4581"/>
    <a:srgbClr val="02527A"/>
    <a:srgbClr val="157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87" autoAdjust="0"/>
  </p:normalViewPr>
  <p:slideViewPr>
    <p:cSldViewPr snapToGrid="0">
      <p:cViewPr>
        <p:scale>
          <a:sx n="66" d="100"/>
          <a:sy n="66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9259"/>
            <a:ext cx="10515600" cy="83771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2212" y="3264816"/>
            <a:ext cx="6427574" cy="34673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Bajada lorem ipsum dolor sit amet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3EAE4C3-C21C-0F74-3775-DD3486554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379" y="1989474"/>
            <a:ext cx="3989238" cy="261938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 dirty="0"/>
              <a:t>Epígrafe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11" y="4118256"/>
            <a:ext cx="1576973" cy="14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1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9843"/>
            <a:ext cx="10515600" cy="837710"/>
          </a:xfrm>
        </p:spPr>
        <p:txBody>
          <a:bodyPr>
            <a:normAutofit/>
          </a:bodyPr>
          <a:lstStyle>
            <a:lvl1pPr algn="ctr">
              <a:defRPr sz="46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lámina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159" y="3264816"/>
            <a:ext cx="3789682" cy="3467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B4581"/>
                </a:solidFill>
              </a:defRPr>
            </a:lvl1pPr>
          </a:lstStyle>
          <a:p>
            <a:pPr lvl="0"/>
            <a:r>
              <a:rPr lang="es-MX" dirty="0"/>
              <a:t>Bajada de lámina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ámina interior_op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Texto de lámina. Lorem ipsum dolor sit amet.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ámina interior_o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98520361-BD56-4E8E-9CB5-6FC8EDEDDB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113" y="1991656"/>
            <a:ext cx="7569200" cy="3584575"/>
          </a:xfr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Texto de lámina. Lorem ipsum dolor sit amet.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552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5090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="" xmlns:a16="http://schemas.microsoft.com/office/drawing/2014/main" id="{FFDD4098-A489-3EDD-9C9D-BD18C9561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484313"/>
            <a:ext cx="5181600" cy="4351337"/>
          </a:xfrm>
        </p:spPr>
        <p:txBody>
          <a:bodyPr/>
          <a:lstStyle>
            <a:lvl1pPr>
              <a:defRPr sz="2400">
                <a:solidFill>
                  <a:srgbClr val="0C4581"/>
                </a:solidFill>
              </a:defRPr>
            </a:lvl1pPr>
            <a:lvl2pPr>
              <a:defRPr sz="2000">
                <a:solidFill>
                  <a:srgbClr val="0C4581"/>
                </a:solidFill>
              </a:defRPr>
            </a:lvl2pPr>
            <a:lvl3pPr>
              <a:defRPr sz="1800">
                <a:solidFill>
                  <a:srgbClr val="0C4581"/>
                </a:solidFill>
              </a:defRPr>
            </a:lvl3pPr>
            <a:lvl4pPr>
              <a:defRPr sz="1600">
                <a:solidFill>
                  <a:srgbClr val="0C4581"/>
                </a:solidFill>
              </a:defRPr>
            </a:lvl4pPr>
            <a:lvl5pPr>
              <a:defRPr sz="1600">
                <a:solidFill>
                  <a:srgbClr val="0C458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D3881AA8-46B6-8B1C-2BFD-E829BBDBE92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1850" y="623078"/>
            <a:ext cx="10515600" cy="518388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77" y="2184400"/>
            <a:ext cx="204324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72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12-05-2023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2" r:id="rId4"/>
    <p:sldLayoutId id="214748365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2F192F-BA96-5ED3-CCE0-0FAC920C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Maestro de Transporte Urbano San Antonio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F923959-C970-D2C3-6103-CB887E17C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60834" y="3264816"/>
            <a:ext cx="7070331" cy="346738"/>
          </a:xfrm>
        </p:spPr>
        <p:txBody>
          <a:bodyPr/>
          <a:lstStyle/>
          <a:p>
            <a:r>
              <a:rPr lang="es-CL" sz="1400" dirty="0" smtClean="0"/>
              <a:t>Concejo Ciudad Puerto de San Antonio (CCCPSAI)</a:t>
            </a:r>
            <a:endParaRPr lang="es-CL" sz="1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28CA4FB-B65D-CA3A-3F28-C989A01F5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Región de Valparaíso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68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Diagnóstico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94" y="3906828"/>
            <a:ext cx="4298534" cy="2583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54" y="1238883"/>
            <a:ext cx="4298535" cy="2583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13067" t="7235" r="53899" b="24004"/>
          <a:stretch/>
        </p:blipFill>
        <p:spPr>
          <a:xfrm>
            <a:off x="7852242" y="376871"/>
            <a:ext cx="4107543" cy="6221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82027" t="33268" r="7335" b="54164"/>
          <a:stretch/>
        </p:blipFill>
        <p:spPr>
          <a:xfrm>
            <a:off x="7924814" y="434064"/>
            <a:ext cx="1509486" cy="1297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03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Diagnóstico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58" y="581695"/>
            <a:ext cx="5040560" cy="557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C900735-E29A-C549-954E-D65A901B5864}"/>
              </a:ext>
            </a:extLst>
          </p:cNvPr>
          <p:cNvSpPr txBox="1"/>
          <p:nvPr/>
        </p:nvSpPr>
        <p:spPr>
          <a:xfrm>
            <a:off x="718828" y="1123726"/>
            <a:ext cx="489820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Ejes más cargados: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Ramón Barros Luco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Pedro Montt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Chile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Nuevo Acceso al Puerto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Gregorio Mira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Centenario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Luis </a:t>
            </a:r>
            <a:r>
              <a:rPr lang="es-ES" sz="2400" dirty="0" err="1"/>
              <a:t>Reuss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Independencia</a:t>
            </a:r>
            <a:endParaRPr lang="es-CL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C900735-E29A-C549-954E-D65A901B5864}"/>
              </a:ext>
            </a:extLst>
          </p:cNvPr>
          <p:cNvSpPr txBox="1"/>
          <p:nvPr/>
        </p:nvSpPr>
        <p:spPr>
          <a:xfrm>
            <a:off x="6903948" y="6185764"/>
            <a:ext cx="4411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Flujo Vehicular, Punta de la Mañana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9087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Planes y proyectos propuestos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79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3869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Planes desarrollados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C900735-E29A-C549-954E-D65A901B5864}"/>
              </a:ext>
            </a:extLst>
          </p:cNvPr>
          <p:cNvSpPr txBox="1"/>
          <p:nvPr/>
        </p:nvSpPr>
        <p:spPr>
          <a:xfrm>
            <a:off x="939316" y="1325176"/>
            <a:ext cx="107418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Estudio Etapa II entrega 4 productos: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Plan de infraestructura de transporte urbano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Plan operativo de transporte publico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Plan de medidas tácticas de transporte público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 smtClean="0"/>
              <a:t>Iniciativas de ciclovías de corto y largo plazo.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Relación entre ellos y su </a:t>
            </a:r>
            <a:r>
              <a:rPr lang="es-MX" sz="2400" b="1" dirty="0" smtClean="0"/>
              <a:t>temporalidad: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Plan de infraestructura de transporte urbano (1) contiene iniciativas de ciclovías de largo plazo (4).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Medidas tácticas de transporte público (3) es compatible con Plan operativo de Transporte Público (2).</a:t>
            </a:r>
            <a:endParaRPr lang="es-CL" sz="2400" dirty="0"/>
          </a:p>
          <a:p>
            <a:pPr algn="just"/>
            <a:endParaRPr lang="es-CL" sz="2200" b="1" dirty="0"/>
          </a:p>
        </p:txBody>
      </p:sp>
    </p:spTree>
    <p:extLst>
      <p:ext uri="{BB962C8B-B14F-4D97-AF65-F5344CB8AC3E}">
        <p14:creationId xmlns:p14="http://schemas.microsoft.com/office/powerpoint/2010/main" val="145587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Plan Maestro de Transporte Urbano (STU)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742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77500" lnSpcReduction="20000"/>
          </a:bodyPr>
          <a:lstStyle/>
          <a:p>
            <a:r>
              <a:rPr lang="es-CL" dirty="0" smtClean="0"/>
              <a:t>Plan de Infraestructura Transporte Urbano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325" y="1160180"/>
            <a:ext cx="4796589" cy="5714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25" y="1177513"/>
            <a:ext cx="714375" cy="752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40547"/>
          <a:stretch/>
        </p:blipFill>
        <p:spPr>
          <a:xfrm>
            <a:off x="1442789" y="1131152"/>
            <a:ext cx="5329153" cy="57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Plan de Infraestructura Transporte Urbano</a:t>
            </a: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26744" y="1423928"/>
            <a:ext cx="4171951" cy="53032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C900735-E29A-C549-954E-D65A901B5864}"/>
              </a:ext>
            </a:extLst>
          </p:cNvPr>
          <p:cNvSpPr txBox="1"/>
          <p:nvPr/>
        </p:nvSpPr>
        <p:spPr>
          <a:xfrm>
            <a:off x="1488654" y="1034245"/>
            <a:ext cx="4411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Recordemos parte del Diagnóstico</a:t>
            </a:r>
            <a:endParaRPr lang="es-ES" sz="2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511" y="1320801"/>
            <a:ext cx="4479033" cy="5336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209" y="1450618"/>
            <a:ext cx="7143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Plan de Infraestructura Transporte Urbano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b="5444"/>
          <a:stretch/>
        </p:blipFill>
        <p:spPr>
          <a:xfrm>
            <a:off x="2606412" y="1131152"/>
            <a:ext cx="6610609" cy="2526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55800"/>
          <a:stretch/>
        </p:blipFill>
        <p:spPr>
          <a:xfrm>
            <a:off x="4476749" y="3955537"/>
            <a:ext cx="3319115" cy="2617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174" r="8817" b="4386"/>
          <a:stretch/>
        </p:blipFill>
        <p:spPr>
          <a:xfrm>
            <a:off x="754980" y="3949772"/>
            <a:ext cx="3319115" cy="2622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49855" b="2185"/>
          <a:stretch/>
        </p:blipFill>
        <p:spPr>
          <a:xfrm>
            <a:off x="8198518" y="3932226"/>
            <a:ext cx="3319115" cy="2640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83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Plan de Transporte Público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59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8" y="613869"/>
            <a:ext cx="11116429" cy="51838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Plan de transporte público - Recorridos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0685" t="2565" b="981"/>
          <a:stretch/>
        </p:blipFill>
        <p:spPr>
          <a:xfrm>
            <a:off x="7757496" y="1109269"/>
            <a:ext cx="3747675" cy="487061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2137" t="18143" r="61117" b="21611"/>
          <a:stretch/>
        </p:blipFill>
        <p:spPr>
          <a:xfrm>
            <a:off x="4634141" y="1132257"/>
            <a:ext cx="3573298" cy="4854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18" y="4551028"/>
            <a:ext cx="5068500" cy="192474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C900735-E29A-C549-954E-D65A901B5864}"/>
              </a:ext>
            </a:extLst>
          </p:cNvPr>
          <p:cNvSpPr txBox="1"/>
          <p:nvPr/>
        </p:nvSpPr>
        <p:spPr>
          <a:xfrm>
            <a:off x="578226" y="6437742"/>
            <a:ext cx="4671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/>
              <a:t>Flota</a:t>
            </a:r>
            <a:r>
              <a:rPr lang="pt-BR" sz="1600" b="1" dirty="0" smtClean="0"/>
              <a:t> de </a:t>
            </a:r>
            <a:r>
              <a:rPr lang="pt-BR" sz="1600" b="1" dirty="0" err="1" smtClean="0"/>
              <a:t>Buses</a:t>
            </a:r>
            <a:r>
              <a:rPr lang="pt-BR" sz="1600" b="1" dirty="0" smtClean="0"/>
              <a:t> por </a:t>
            </a:r>
            <a:r>
              <a:rPr lang="pt-BR" sz="1600" b="1" dirty="0" err="1" smtClean="0"/>
              <a:t>Plan</a:t>
            </a:r>
            <a:endParaRPr lang="es-ES" sz="16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/>
          <a:srcRect t="587" r="2984" b="50884"/>
          <a:stretch/>
        </p:blipFill>
        <p:spPr>
          <a:xfrm>
            <a:off x="1973943" y="2217988"/>
            <a:ext cx="2858572" cy="2097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l="2456" t="50550" b="921"/>
          <a:stretch/>
        </p:blipFill>
        <p:spPr>
          <a:xfrm>
            <a:off x="412831" y="1265977"/>
            <a:ext cx="2341460" cy="1752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153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PIRÁMIDE INVERTIDA DE LA MOVILIDAD Y LA SOSTENIBIL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9015"/>
          <a:stretch/>
        </p:blipFill>
        <p:spPr bwMode="auto">
          <a:xfrm>
            <a:off x="7342554" y="822773"/>
            <a:ext cx="4705803" cy="495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SECTRA y su Rol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889449" y="3325326"/>
            <a:ext cx="6225851" cy="57702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1642537" y="2470488"/>
            <a:ext cx="6119438" cy="57702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1143993" y="1643994"/>
            <a:ext cx="6179780" cy="57702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1146934" y="1455326"/>
            <a:ext cx="643559" cy="955587"/>
            <a:chOff x="627005" y="1562562"/>
            <a:chExt cx="1167457" cy="1596048"/>
          </a:xfrm>
        </p:grpSpPr>
        <p:sp>
          <p:nvSpPr>
            <p:cNvPr id="8" name="Estrella de 6 puntas 1"/>
            <p:cNvSpPr/>
            <p:nvPr/>
          </p:nvSpPr>
          <p:spPr>
            <a:xfrm>
              <a:off x="627005" y="1562562"/>
              <a:ext cx="1165219" cy="1345351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9" name="Estrella de 6 puntas 1"/>
            <p:cNvSpPr/>
            <p:nvPr/>
          </p:nvSpPr>
          <p:spPr>
            <a:xfrm>
              <a:off x="761319" y="1717640"/>
              <a:ext cx="896591" cy="103519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0" name="Estrella de 6 puntas 1"/>
            <p:cNvSpPr/>
            <p:nvPr/>
          </p:nvSpPr>
          <p:spPr>
            <a:xfrm>
              <a:off x="627005" y="2681274"/>
              <a:ext cx="1167457" cy="47733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  <a:gd name="connsiteX0" fmla="*/ 0 w 1876210"/>
                <a:gd name="connsiteY0" fmla="*/ 0 h 1407158"/>
                <a:gd name="connsiteX1" fmla="*/ 948780 w 1876210"/>
                <a:gd name="connsiteY1" fmla="*/ 1204338 h 1407158"/>
                <a:gd name="connsiteX2" fmla="*/ 1876210 w 1876210"/>
                <a:gd name="connsiteY2" fmla="*/ 0 h 1407158"/>
                <a:gd name="connsiteX3" fmla="*/ 1876210 w 1876210"/>
                <a:gd name="connsiteY3" fmla="*/ 938105 h 1407158"/>
                <a:gd name="connsiteX4" fmla="*/ 938105 w 1876210"/>
                <a:gd name="connsiteY4" fmla="*/ 1407157 h 1407158"/>
                <a:gd name="connsiteX5" fmla="*/ 0 w 1876210"/>
                <a:gd name="connsiteY5" fmla="*/ 938105 h 1407158"/>
                <a:gd name="connsiteX6" fmla="*/ 0 w 1876210"/>
                <a:gd name="connsiteY6" fmla="*/ 0 h 1407158"/>
                <a:gd name="connsiteX0" fmla="*/ 0 w 1876210"/>
                <a:gd name="connsiteY0" fmla="*/ 0 h 1407157"/>
                <a:gd name="connsiteX1" fmla="*/ 948780 w 1876210"/>
                <a:gd name="connsiteY1" fmla="*/ 1204338 h 1407157"/>
                <a:gd name="connsiteX2" fmla="*/ 1876210 w 1876210"/>
                <a:gd name="connsiteY2" fmla="*/ 730375 h 1407157"/>
                <a:gd name="connsiteX3" fmla="*/ 1876210 w 1876210"/>
                <a:gd name="connsiteY3" fmla="*/ 938105 h 1407157"/>
                <a:gd name="connsiteX4" fmla="*/ 938105 w 1876210"/>
                <a:gd name="connsiteY4" fmla="*/ 1407157 h 1407157"/>
                <a:gd name="connsiteX5" fmla="*/ 0 w 1876210"/>
                <a:gd name="connsiteY5" fmla="*/ 938105 h 1407157"/>
                <a:gd name="connsiteX6" fmla="*/ 0 w 1876210"/>
                <a:gd name="connsiteY6" fmla="*/ 0 h 1407157"/>
                <a:gd name="connsiteX0" fmla="*/ 10675 w 1876210"/>
                <a:gd name="connsiteY0" fmla="*/ 0 h 686027"/>
                <a:gd name="connsiteX1" fmla="*/ 948780 w 1876210"/>
                <a:gd name="connsiteY1" fmla="*/ 483208 h 686027"/>
                <a:gd name="connsiteX2" fmla="*/ 1876210 w 1876210"/>
                <a:gd name="connsiteY2" fmla="*/ 9245 h 686027"/>
                <a:gd name="connsiteX3" fmla="*/ 1876210 w 1876210"/>
                <a:gd name="connsiteY3" fmla="*/ 216975 h 686027"/>
                <a:gd name="connsiteX4" fmla="*/ 938105 w 1876210"/>
                <a:gd name="connsiteY4" fmla="*/ 686027 h 686027"/>
                <a:gd name="connsiteX5" fmla="*/ 0 w 1876210"/>
                <a:gd name="connsiteY5" fmla="*/ 216975 h 686027"/>
                <a:gd name="connsiteX6" fmla="*/ 10675 w 1876210"/>
                <a:gd name="connsiteY6" fmla="*/ 0 h 686027"/>
                <a:gd name="connsiteX0" fmla="*/ 0 w 1879812"/>
                <a:gd name="connsiteY0" fmla="*/ 3121 h 676782"/>
                <a:gd name="connsiteX1" fmla="*/ 952382 w 1879812"/>
                <a:gd name="connsiteY1" fmla="*/ 473963 h 676782"/>
                <a:gd name="connsiteX2" fmla="*/ 1879812 w 1879812"/>
                <a:gd name="connsiteY2" fmla="*/ 0 h 676782"/>
                <a:gd name="connsiteX3" fmla="*/ 1879812 w 1879812"/>
                <a:gd name="connsiteY3" fmla="*/ 207730 h 676782"/>
                <a:gd name="connsiteX4" fmla="*/ 941707 w 1879812"/>
                <a:gd name="connsiteY4" fmla="*/ 676782 h 676782"/>
                <a:gd name="connsiteX5" fmla="*/ 3602 w 1879812"/>
                <a:gd name="connsiteY5" fmla="*/ 207730 h 676782"/>
                <a:gd name="connsiteX6" fmla="*/ 0 w 1879812"/>
                <a:gd name="connsiteY6" fmla="*/ 3121 h 6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812" h="676782">
                  <a:moveTo>
                    <a:pt x="0" y="3121"/>
                  </a:moveTo>
                  <a:lnTo>
                    <a:pt x="952382" y="473963"/>
                  </a:lnTo>
                  <a:lnTo>
                    <a:pt x="1879812" y="0"/>
                  </a:lnTo>
                  <a:lnTo>
                    <a:pt x="1879812" y="207730"/>
                  </a:lnTo>
                  <a:lnTo>
                    <a:pt x="941707" y="676782"/>
                  </a:lnTo>
                  <a:lnTo>
                    <a:pt x="3602" y="207730"/>
                  </a:lnTo>
                  <a:cubicBezTo>
                    <a:pt x="2401" y="139527"/>
                    <a:pt x="1201" y="71324"/>
                    <a:pt x="0" y="3121"/>
                  </a:cubicBezTo>
                  <a:close/>
                </a:path>
              </a:pathLst>
            </a:custGeom>
            <a:solidFill>
              <a:srgbClr val="1262AD"/>
            </a:solidFill>
            <a:ln>
              <a:solidFill>
                <a:srgbClr val="1262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</p:grpSp>
      <p:grpSp>
        <p:nvGrpSpPr>
          <p:cNvPr id="11" name="Grupo 10"/>
          <p:cNvGrpSpPr/>
          <p:nvPr/>
        </p:nvGrpSpPr>
        <p:grpSpPr>
          <a:xfrm rot="16200000">
            <a:off x="1645479" y="2281261"/>
            <a:ext cx="643561" cy="955588"/>
            <a:chOff x="624767" y="3449568"/>
            <a:chExt cx="1167457" cy="1596048"/>
          </a:xfrm>
        </p:grpSpPr>
        <p:sp>
          <p:nvSpPr>
            <p:cNvPr id="12" name="Estrella de 6 puntas 1"/>
            <p:cNvSpPr/>
            <p:nvPr/>
          </p:nvSpPr>
          <p:spPr>
            <a:xfrm>
              <a:off x="624767" y="3449568"/>
              <a:ext cx="1165219" cy="1345351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dirty="0"/>
            </a:p>
          </p:txBody>
        </p:sp>
        <p:sp>
          <p:nvSpPr>
            <p:cNvPr id="13" name="Estrella de 6 puntas 1"/>
            <p:cNvSpPr/>
            <p:nvPr/>
          </p:nvSpPr>
          <p:spPr>
            <a:xfrm>
              <a:off x="759081" y="3604646"/>
              <a:ext cx="896591" cy="103519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4" name="Estrella de 6 puntas 1"/>
            <p:cNvSpPr/>
            <p:nvPr/>
          </p:nvSpPr>
          <p:spPr>
            <a:xfrm>
              <a:off x="624767" y="4568280"/>
              <a:ext cx="1167457" cy="47733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  <a:gd name="connsiteX0" fmla="*/ 0 w 1876210"/>
                <a:gd name="connsiteY0" fmla="*/ 0 h 1407158"/>
                <a:gd name="connsiteX1" fmla="*/ 948780 w 1876210"/>
                <a:gd name="connsiteY1" fmla="*/ 1204338 h 1407158"/>
                <a:gd name="connsiteX2" fmla="*/ 1876210 w 1876210"/>
                <a:gd name="connsiteY2" fmla="*/ 0 h 1407158"/>
                <a:gd name="connsiteX3" fmla="*/ 1876210 w 1876210"/>
                <a:gd name="connsiteY3" fmla="*/ 938105 h 1407158"/>
                <a:gd name="connsiteX4" fmla="*/ 938105 w 1876210"/>
                <a:gd name="connsiteY4" fmla="*/ 1407157 h 1407158"/>
                <a:gd name="connsiteX5" fmla="*/ 0 w 1876210"/>
                <a:gd name="connsiteY5" fmla="*/ 938105 h 1407158"/>
                <a:gd name="connsiteX6" fmla="*/ 0 w 1876210"/>
                <a:gd name="connsiteY6" fmla="*/ 0 h 1407158"/>
                <a:gd name="connsiteX0" fmla="*/ 0 w 1876210"/>
                <a:gd name="connsiteY0" fmla="*/ 0 h 1407157"/>
                <a:gd name="connsiteX1" fmla="*/ 948780 w 1876210"/>
                <a:gd name="connsiteY1" fmla="*/ 1204338 h 1407157"/>
                <a:gd name="connsiteX2" fmla="*/ 1876210 w 1876210"/>
                <a:gd name="connsiteY2" fmla="*/ 730375 h 1407157"/>
                <a:gd name="connsiteX3" fmla="*/ 1876210 w 1876210"/>
                <a:gd name="connsiteY3" fmla="*/ 938105 h 1407157"/>
                <a:gd name="connsiteX4" fmla="*/ 938105 w 1876210"/>
                <a:gd name="connsiteY4" fmla="*/ 1407157 h 1407157"/>
                <a:gd name="connsiteX5" fmla="*/ 0 w 1876210"/>
                <a:gd name="connsiteY5" fmla="*/ 938105 h 1407157"/>
                <a:gd name="connsiteX6" fmla="*/ 0 w 1876210"/>
                <a:gd name="connsiteY6" fmla="*/ 0 h 1407157"/>
                <a:gd name="connsiteX0" fmla="*/ 10675 w 1876210"/>
                <a:gd name="connsiteY0" fmla="*/ 0 h 686027"/>
                <a:gd name="connsiteX1" fmla="*/ 948780 w 1876210"/>
                <a:gd name="connsiteY1" fmla="*/ 483208 h 686027"/>
                <a:gd name="connsiteX2" fmla="*/ 1876210 w 1876210"/>
                <a:gd name="connsiteY2" fmla="*/ 9245 h 686027"/>
                <a:gd name="connsiteX3" fmla="*/ 1876210 w 1876210"/>
                <a:gd name="connsiteY3" fmla="*/ 216975 h 686027"/>
                <a:gd name="connsiteX4" fmla="*/ 938105 w 1876210"/>
                <a:gd name="connsiteY4" fmla="*/ 686027 h 686027"/>
                <a:gd name="connsiteX5" fmla="*/ 0 w 1876210"/>
                <a:gd name="connsiteY5" fmla="*/ 216975 h 686027"/>
                <a:gd name="connsiteX6" fmla="*/ 10675 w 1876210"/>
                <a:gd name="connsiteY6" fmla="*/ 0 h 686027"/>
                <a:gd name="connsiteX0" fmla="*/ 0 w 1879812"/>
                <a:gd name="connsiteY0" fmla="*/ 3121 h 676782"/>
                <a:gd name="connsiteX1" fmla="*/ 952382 w 1879812"/>
                <a:gd name="connsiteY1" fmla="*/ 473963 h 676782"/>
                <a:gd name="connsiteX2" fmla="*/ 1879812 w 1879812"/>
                <a:gd name="connsiteY2" fmla="*/ 0 h 676782"/>
                <a:gd name="connsiteX3" fmla="*/ 1879812 w 1879812"/>
                <a:gd name="connsiteY3" fmla="*/ 207730 h 676782"/>
                <a:gd name="connsiteX4" fmla="*/ 941707 w 1879812"/>
                <a:gd name="connsiteY4" fmla="*/ 676782 h 676782"/>
                <a:gd name="connsiteX5" fmla="*/ 3602 w 1879812"/>
                <a:gd name="connsiteY5" fmla="*/ 207730 h 676782"/>
                <a:gd name="connsiteX6" fmla="*/ 0 w 1879812"/>
                <a:gd name="connsiteY6" fmla="*/ 3121 h 6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812" h="676782">
                  <a:moveTo>
                    <a:pt x="0" y="3121"/>
                  </a:moveTo>
                  <a:lnTo>
                    <a:pt x="952382" y="473963"/>
                  </a:lnTo>
                  <a:lnTo>
                    <a:pt x="1879812" y="0"/>
                  </a:lnTo>
                  <a:lnTo>
                    <a:pt x="1879812" y="207730"/>
                  </a:lnTo>
                  <a:lnTo>
                    <a:pt x="941707" y="676782"/>
                  </a:lnTo>
                  <a:lnTo>
                    <a:pt x="3602" y="207730"/>
                  </a:lnTo>
                  <a:cubicBezTo>
                    <a:pt x="2401" y="139527"/>
                    <a:pt x="1201" y="71324"/>
                    <a:pt x="0" y="3121"/>
                  </a:cubicBezTo>
                  <a:close/>
                </a:path>
              </a:pathLst>
            </a:custGeom>
            <a:solidFill>
              <a:srgbClr val="E73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</p:grpSp>
      <p:grpSp>
        <p:nvGrpSpPr>
          <p:cNvPr id="15" name="Grupo 14"/>
          <p:cNvGrpSpPr/>
          <p:nvPr/>
        </p:nvGrpSpPr>
        <p:grpSpPr>
          <a:xfrm rot="16200000">
            <a:off x="1971395" y="3143499"/>
            <a:ext cx="643559" cy="955587"/>
            <a:chOff x="10332936" y="1283888"/>
            <a:chExt cx="1504944" cy="2057432"/>
          </a:xfrm>
        </p:grpSpPr>
        <p:sp>
          <p:nvSpPr>
            <p:cNvPr id="16" name="Estrella de 6 puntas 1"/>
            <p:cNvSpPr/>
            <p:nvPr/>
          </p:nvSpPr>
          <p:spPr>
            <a:xfrm>
              <a:off x="10332936" y="1283888"/>
              <a:ext cx="1502060" cy="1734264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7" name="Estrella de 6 puntas 1"/>
            <p:cNvSpPr/>
            <p:nvPr/>
          </p:nvSpPr>
          <p:spPr>
            <a:xfrm>
              <a:off x="10506078" y="1483796"/>
              <a:ext cx="1155777" cy="1334449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8" name="Estrella de 6 puntas 1"/>
            <p:cNvSpPr/>
            <p:nvPr/>
          </p:nvSpPr>
          <p:spPr>
            <a:xfrm>
              <a:off x="10332936" y="2725996"/>
              <a:ext cx="1504944" cy="615324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  <a:gd name="connsiteX0" fmla="*/ 0 w 1876210"/>
                <a:gd name="connsiteY0" fmla="*/ 0 h 1407158"/>
                <a:gd name="connsiteX1" fmla="*/ 948780 w 1876210"/>
                <a:gd name="connsiteY1" fmla="*/ 1204338 h 1407158"/>
                <a:gd name="connsiteX2" fmla="*/ 1876210 w 1876210"/>
                <a:gd name="connsiteY2" fmla="*/ 0 h 1407158"/>
                <a:gd name="connsiteX3" fmla="*/ 1876210 w 1876210"/>
                <a:gd name="connsiteY3" fmla="*/ 938105 h 1407158"/>
                <a:gd name="connsiteX4" fmla="*/ 938105 w 1876210"/>
                <a:gd name="connsiteY4" fmla="*/ 1407157 h 1407158"/>
                <a:gd name="connsiteX5" fmla="*/ 0 w 1876210"/>
                <a:gd name="connsiteY5" fmla="*/ 938105 h 1407158"/>
                <a:gd name="connsiteX6" fmla="*/ 0 w 1876210"/>
                <a:gd name="connsiteY6" fmla="*/ 0 h 1407158"/>
                <a:gd name="connsiteX0" fmla="*/ 0 w 1876210"/>
                <a:gd name="connsiteY0" fmla="*/ 0 h 1407157"/>
                <a:gd name="connsiteX1" fmla="*/ 948780 w 1876210"/>
                <a:gd name="connsiteY1" fmla="*/ 1204338 h 1407157"/>
                <a:gd name="connsiteX2" fmla="*/ 1876210 w 1876210"/>
                <a:gd name="connsiteY2" fmla="*/ 730375 h 1407157"/>
                <a:gd name="connsiteX3" fmla="*/ 1876210 w 1876210"/>
                <a:gd name="connsiteY3" fmla="*/ 938105 h 1407157"/>
                <a:gd name="connsiteX4" fmla="*/ 938105 w 1876210"/>
                <a:gd name="connsiteY4" fmla="*/ 1407157 h 1407157"/>
                <a:gd name="connsiteX5" fmla="*/ 0 w 1876210"/>
                <a:gd name="connsiteY5" fmla="*/ 938105 h 1407157"/>
                <a:gd name="connsiteX6" fmla="*/ 0 w 1876210"/>
                <a:gd name="connsiteY6" fmla="*/ 0 h 1407157"/>
                <a:gd name="connsiteX0" fmla="*/ 10675 w 1876210"/>
                <a:gd name="connsiteY0" fmla="*/ 0 h 686027"/>
                <a:gd name="connsiteX1" fmla="*/ 948780 w 1876210"/>
                <a:gd name="connsiteY1" fmla="*/ 483208 h 686027"/>
                <a:gd name="connsiteX2" fmla="*/ 1876210 w 1876210"/>
                <a:gd name="connsiteY2" fmla="*/ 9245 h 686027"/>
                <a:gd name="connsiteX3" fmla="*/ 1876210 w 1876210"/>
                <a:gd name="connsiteY3" fmla="*/ 216975 h 686027"/>
                <a:gd name="connsiteX4" fmla="*/ 938105 w 1876210"/>
                <a:gd name="connsiteY4" fmla="*/ 686027 h 686027"/>
                <a:gd name="connsiteX5" fmla="*/ 0 w 1876210"/>
                <a:gd name="connsiteY5" fmla="*/ 216975 h 686027"/>
                <a:gd name="connsiteX6" fmla="*/ 10675 w 1876210"/>
                <a:gd name="connsiteY6" fmla="*/ 0 h 686027"/>
                <a:gd name="connsiteX0" fmla="*/ 0 w 1879812"/>
                <a:gd name="connsiteY0" fmla="*/ 3121 h 676782"/>
                <a:gd name="connsiteX1" fmla="*/ 952382 w 1879812"/>
                <a:gd name="connsiteY1" fmla="*/ 473963 h 676782"/>
                <a:gd name="connsiteX2" fmla="*/ 1879812 w 1879812"/>
                <a:gd name="connsiteY2" fmla="*/ 0 h 676782"/>
                <a:gd name="connsiteX3" fmla="*/ 1879812 w 1879812"/>
                <a:gd name="connsiteY3" fmla="*/ 207730 h 676782"/>
                <a:gd name="connsiteX4" fmla="*/ 941707 w 1879812"/>
                <a:gd name="connsiteY4" fmla="*/ 676782 h 676782"/>
                <a:gd name="connsiteX5" fmla="*/ 3602 w 1879812"/>
                <a:gd name="connsiteY5" fmla="*/ 207730 h 676782"/>
                <a:gd name="connsiteX6" fmla="*/ 0 w 1879812"/>
                <a:gd name="connsiteY6" fmla="*/ 3121 h 6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812" h="676782">
                  <a:moveTo>
                    <a:pt x="0" y="3121"/>
                  </a:moveTo>
                  <a:lnTo>
                    <a:pt x="952382" y="473963"/>
                  </a:lnTo>
                  <a:lnTo>
                    <a:pt x="1879812" y="0"/>
                  </a:lnTo>
                  <a:lnTo>
                    <a:pt x="1879812" y="207730"/>
                  </a:lnTo>
                  <a:lnTo>
                    <a:pt x="941707" y="676782"/>
                  </a:lnTo>
                  <a:lnTo>
                    <a:pt x="3602" y="207730"/>
                  </a:lnTo>
                  <a:cubicBezTo>
                    <a:pt x="2401" y="139527"/>
                    <a:pt x="1201" y="71324"/>
                    <a:pt x="0" y="3121"/>
                  </a:cubicBezTo>
                  <a:close/>
                </a:path>
              </a:pathLst>
            </a:custGeom>
            <a:solidFill>
              <a:srgbClr val="126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2021062" y="1719269"/>
            <a:ext cx="57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Proponer planes y iniciativas de movilidad sustentable.</a:t>
            </a:r>
            <a:endParaRPr lang="es-C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519605" y="2545763"/>
            <a:ext cx="517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Promover consensos </a:t>
            </a:r>
            <a:r>
              <a:rPr lang="es-CL" dirty="0" smtClean="0"/>
              <a:t>cuya intensión sea la inversión.</a:t>
            </a:r>
            <a:endParaRPr lang="es-C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849999" y="3408109"/>
            <a:ext cx="558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Gestionar recursos para materializar iniciativas.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2376324" y="4228392"/>
            <a:ext cx="5977101" cy="57702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 rot="16200000">
            <a:off x="2379265" y="4039724"/>
            <a:ext cx="643559" cy="955587"/>
            <a:chOff x="627005" y="1562562"/>
            <a:chExt cx="1167457" cy="1596048"/>
          </a:xfrm>
        </p:grpSpPr>
        <p:sp>
          <p:nvSpPr>
            <p:cNvPr id="24" name="Estrella de 6 puntas 1"/>
            <p:cNvSpPr/>
            <p:nvPr/>
          </p:nvSpPr>
          <p:spPr>
            <a:xfrm>
              <a:off x="627005" y="1562562"/>
              <a:ext cx="1165219" cy="1345351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25" name="Estrella de 6 puntas 1"/>
            <p:cNvSpPr/>
            <p:nvPr/>
          </p:nvSpPr>
          <p:spPr>
            <a:xfrm>
              <a:off x="761319" y="1717640"/>
              <a:ext cx="896591" cy="103519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26" name="Estrella de 6 puntas 1"/>
            <p:cNvSpPr/>
            <p:nvPr/>
          </p:nvSpPr>
          <p:spPr>
            <a:xfrm>
              <a:off x="627005" y="2681274"/>
              <a:ext cx="1167457" cy="47733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  <a:gd name="connsiteX0" fmla="*/ 0 w 1876210"/>
                <a:gd name="connsiteY0" fmla="*/ 0 h 1407158"/>
                <a:gd name="connsiteX1" fmla="*/ 948780 w 1876210"/>
                <a:gd name="connsiteY1" fmla="*/ 1204338 h 1407158"/>
                <a:gd name="connsiteX2" fmla="*/ 1876210 w 1876210"/>
                <a:gd name="connsiteY2" fmla="*/ 0 h 1407158"/>
                <a:gd name="connsiteX3" fmla="*/ 1876210 w 1876210"/>
                <a:gd name="connsiteY3" fmla="*/ 938105 h 1407158"/>
                <a:gd name="connsiteX4" fmla="*/ 938105 w 1876210"/>
                <a:gd name="connsiteY4" fmla="*/ 1407157 h 1407158"/>
                <a:gd name="connsiteX5" fmla="*/ 0 w 1876210"/>
                <a:gd name="connsiteY5" fmla="*/ 938105 h 1407158"/>
                <a:gd name="connsiteX6" fmla="*/ 0 w 1876210"/>
                <a:gd name="connsiteY6" fmla="*/ 0 h 1407158"/>
                <a:gd name="connsiteX0" fmla="*/ 0 w 1876210"/>
                <a:gd name="connsiteY0" fmla="*/ 0 h 1407157"/>
                <a:gd name="connsiteX1" fmla="*/ 948780 w 1876210"/>
                <a:gd name="connsiteY1" fmla="*/ 1204338 h 1407157"/>
                <a:gd name="connsiteX2" fmla="*/ 1876210 w 1876210"/>
                <a:gd name="connsiteY2" fmla="*/ 730375 h 1407157"/>
                <a:gd name="connsiteX3" fmla="*/ 1876210 w 1876210"/>
                <a:gd name="connsiteY3" fmla="*/ 938105 h 1407157"/>
                <a:gd name="connsiteX4" fmla="*/ 938105 w 1876210"/>
                <a:gd name="connsiteY4" fmla="*/ 1407157 h 1407157"/>
                <a:gd name="connsiteX5" fmla="*/ 0 w 1876210"/>
                <a:gd name="connsiteY5" fmla="*/ 938105 h 1407157"/>
                <a:gd name="connsiteX6" fmla="*/ 0 w 1876210"/>
                <a:gd name="connsiteY6" fmla="*/ 0 h 1407157"/>
                <a:gd name="connsiteX0" fmla="*/ 10675 w 1876210"/>
                <a:gd name="connsiteY0" fmla="*/ 0 h 686027"/>
                <a:gd name="connsiteX1" fmla="*/ 948780 w 1876210"/>
                <a:gd name="connsiteY1" fmla="*/ 483208 h 686027"/>
                <a:gd name="connsiteX2" fmla="*/ 1876210 w 1876210"/>
                <a:gd name="connsiteY2" fmla="*/ 9245 h 686027"/>
                <a:gd name="connsiteX3" fmla="*/ 1876210 w 1876210"/>
                <a:gd name="connsiteY3" fmla="*/ 216975 h 686027"/>
                <a:gd name="connsiteX4" fmla="*/ 938105 w 1876210"/>
                <a:gd name="connsiteY4" fmla="*/ 686027 h 686027"/>
                <a:gd name="connsiteX5" fmla="*/ 0 w 1876210"/>
                <a:gd name="connsiteY5" fmla="*/ 216975 h 686027"/>
                <a:gd name="connsiteX6" fmla="*/ 10675 w 1876210"/>
                <a:gd name="connsiteY6" fmla="*/ 0 h 686027"/>
                <a:gd name="connsiteX0" fmla="*/ 0 w 1879812"/>
                <a:gd name="connsiteY0" fmla="*/ 3121 h 676782"/>
                <a:gd name="connsiteX1" fmla="*/ 952382 w 1879812"/>
                <a:gd name="connsiteY1" fmla="*/ 473963 h 676782"/>
                <a:gd name="connsiteX2" fmla="*/ 1879812 w 1879812"/>
                <a:gd name="connsiteY2" fmla="*/ 0 h 676782"/>
                <a:gd name="connsiteX3" fmla="*/ 1879812 w 1879812"/>
                <a:gd name="connsiteY3" fmla="*/ 207730 h 676782"/>
                <a:gd name="connsiteX4" fmla="*/ 941707 w 1879812"/>
                <a:gd name="connsiteY4" fmla="*/ 676782 h 676782"/>
                <a:gd name="connsiteX5" fmla="*/ 3602 w 1879812"/>
                <a:gd name="connsiteY5" fmla="*/ 207730 h 676782"/>
                <a:gd name="connsiteX6" fmla="*/ 0 w 1879812"/>
                <a:gd name="connsiteY6" fmla="*/ 3121 h 6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812" h="676782">
                  <a:moveTo>
                    <a:pt x="0" y="3121"/>
                  </a:moveTo>
                  <a:lnTo>
                    <a:pt x="952382" y="473963"/>
                  </a:lnTo>
                  <a:lnTo>
                    <a:pt x="1879812" y="0"/>
                  </a:lnTo>
                  <a:lnTo>
                    <a:pt x="1879812" y="207730"/>
                  </a:lnTo>
                  <a:lnTo>
                    <a:pt x="941707" y="676782"/>
                  </a:lnTo>
                  <a:lnTo>
                    <a:pt x="3602" y="207730"/>
                  </a:lnTo>
                  <a:cubicBezTo>
                    <a:pt x="2401" y="139527"/>
                    <a:pt x="1201" y="71324"/>
                    <a:pt x="0" y="3121"/>
                  </a:cubicBezTo>
                  <a:close/>
                </a:path>
              </a:pathLst>
            </a:custGeom>
            <a:solidFill>
              <a:srgbClr val="E73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3297658" y="4300330"/>
            <a:ext cx="514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Apoyar </a:t>
            </a:r>
            <a:r>
              <a:rPr lang="es-CL" dirty="0"/>
              <a:t>técnicamente a Gobiernos locales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5" y="1744177"/>
            <a:ext cx="497147" cy="50569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77" y="2492662"/>
            <a:ext cx="546505" cy="54650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63" y="4257406"/>
            <a:ext cx="518998" cy="51899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62" y="3415642"/>
            <a:ext cx="466995" cy="4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8" y="612764"/>
            <a:ext cx="11373103" cy="51838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Plan de transporte </a:t>
            </a:r>
            <a:r>
              <a:rPr lang="es-MX" dirty="0" smtClean="0"/>
              <a:t>público - Facilidades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5" y="1473868"/>
            <a:ext cx="4486275" cy="52578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63" t="1258" r="36169" b="-1"/>
          <a:stretch/>
        </p:blipFill>
        <p:spPr>
          <a:xfrm>
            <a:off x="362857" y="3599543"/>
            <a:ext cx="4381196" cy="3132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872" t="1720" r="1186" b="39725"/>
          <a:stretch/>
        </p:blipFill>
        <p:spPr>
          <a:xfrm>
            <a:off x="7895771" y="5791200"/>
            <a:ext cx="4093029" cy="769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91" y="1615317"/>
            <a:ext cx="7355822" cy="17666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66971" y="3414877"/>
            <a:ext cx="158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Total: 5.95 km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786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Ciclovías Propuestas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026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Plan Ciclovías</a:t>
            </a:r>
            <a:endParaRPr lang="es-CL" dirty="0"/>
          </a:p>
        </p:txBody>
      </p:sp>
      <p:sp>
        <p:nvSpPr>
          <p:cNvPr id="58" name="CuadroTexto 57">
            <a:extLst>
              <a:ext uri="{FF2B5EF4-FFF2-40B4-BE49-F238E27FC236}">
                <a16:creationId xmlns="" xmlns:a16="http://schemas.microsoft.com/office/drawing/2014/main" id="{0C900735-E29A-C549-954E-D65A901B5864}"/>
              </a:ext>
            </a:extLst>
          </p:cNvPr>
          <p:cNvSpPr txBox="1"/>
          <p:nvPr/>
        </p:nvSpPr>
        <p:spPr>
          <a:xfrm>
            <a:off x="653614" y="1319838"/>
            <a:ext cx="59316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Criterio: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Proyectos </a:t>
            </a:r>
            <a:r>
              <a:rPr lang="es-CL" i="1" dirty="0"/>
              <a:t>tácticos</a:t>
            </a:r>
            <a:r>
              <a:rPr lang="es-CL" dirty="0"/>
              <a:t>: aquellas que requieran solo proyectos </a:t>
            </a:r>
            <a:r>
              <a:rPr lang="es-CL" dirty="0" smtClean="0"/>
              <a:t>de conservación de pavimentos</a:t>
            </a:r>
            <a:r>
              <a:rPr lang="es-CL" dirty="0"/>
              <a:t>, y señalización y demarcación</a:t>
            </a:r>
            <a:r>
              <a:rPr lang="es-CL" dirty="0" smtClean="0"/>
              <a:t>.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Proyectos </a:t>
            </a:r>
            <a:r>
              <a:rPr lang="es-CL" i="1" dirty="0"/>
              <a:t>intermedios</a:t>
            </a:r>
            <a:r>
              <a:rPr lang="es-CL" dirty="0"/>
              <a:t>: aquellos que requieren modificar las líneas de soleras </a:t>
            </a:r>
            <a:r>
              <a:rPr lang="es-CL" dirty="0" smtClean="0"/>
              <a:t>y servicios </a:t>
            </a:r>
            <a:r>
              <a:rPr lang="es-CL" dirty="0"/>
              <a:t>(aguas servidas, postaciones, redes de telecomunicaciones, etc</a:t>
            </a:r>
            <a:r>
              <a:rPr lang="es-CL" dirty="0" smtClean="0"/>
              <a:t>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Proyectos </a:t>
            </a:r>
            <a:r>
              <a:rPr lang="es-CL" i="1" dirty="0"/>
              <a:t>Mayores</a:t>
            </a:r>
            <a:r>
              <a:rPr lang="es-CL" dirty="0"/>
              <a:t>: aquellos que requieran proyectar estructuras </a:t>
            </a:r>
            <a:r>
              <a:rPr lang="es-CL" dirty="0" smtClean="0"/>
              <a:t>y/o expropiaciones.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63" t="546" r="963" b="16831"/>
          <a:stretch/>
        </p:blipFill>
        <p:spPr>
          <a:xfrm>
            <a:off x="7228111" y="405990"/>
            <a:ext cx="4736241" cy="6259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495" t="89227" r="69692" b="553"/>
          <a:stretch/>
        </p:blipFill>
        <p:spPr>
          <a:xfrm>
            <a:off x="7416232" y="575482"/>
            <a:ext cx="1509486" cy="928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128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Plan Ciclovías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63" t="546" r="963" b="16831"/>
          <a:stretch/>
        </p:blipFill>
        <p:spPr>
          <a:xfrm>
            <a:off x="7228111" y="405990"/>
            <a:ext cx="4736241" cy="6259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495" t="89227" r="69692" b="553"/>
          <a:stretch/>
        </p:blipFill>
        <p:spPr>
          <a:xfrm>
            <a:off x="7416232" y="575482"/>
            <a:ext cx="1509486" cy="928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11759"/>
          <a:stretch/>
        </p:blipFill>
        <p:spPr>
          <a:xfrm>
            <a:off x="355968" y="1039939"/>
            <a:ext cx="6610890" cy="52692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66330" y="6296445"/>
            <a:ext cx="150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Total: 24.0 km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521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PIRÁMIDE INVERTIDA DE LA MOVILIDAD Y LA SOSTENIBILI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5053" r="19015" b="7923"/>
          <a:stretch/>
        </p:blipFill>
        <p:spPr bwMode="auto">
          <a:xfrm>
            <a:off x="7323773" y="1548110"/>
            <a:ext cx="4705803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16F4A4AB-9815-EE86-A27A-B93D63BB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Contenidos a Abordar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889449" y="4022012"/>
            <a:ext cx="6225851" cy="57702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1526422" y="3167174"/>
            <a:ext cx="6235551" cy="57702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1143993" y="2340680"/>
            <a:ext cx="6179780" cy="57702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1146934" y="2152012"/>
            <a:ext cx="643559" cy="955587"/>
            <a:chOff x="627005" y="1562562"/>
            <a:chExt cx="1167457" cy="1596048"/>
          </a:xfrm>
        </p:grpSpPr>
        <p:sp>
          <p:nvSpPr>
            <p:cNvPr id="8" name="Estrella de 6 puntas 1"/>
            <p:cNvSpPr/>
            <p:nvPr/>
          </p:nvSpPr>
          <p:spPr>
            <a:xfrm>
              <a:off x="627005" y="1562562"/>
              <a:ext cx="1165219" cy="1345351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9" name="Estrella de 6 puntas 1"/>
            <p:cNvSpPr/>
            <p:nvPr/>
          </p:nvSpPr>
          <p:spPr>
            <a:xfrm>
              <a:off x="761319" y="1717640"/>
              <a:ext cx="896591" cy="103519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0" name="Estrella de 6 puntas 1"/>
            <p:cNvSpPr/>
            <p:nvPr/>
          </p:nvSpPr>
          <p:spPr>
            <a:xfrm>
              <a:off x="627005" y="2681274"/>
              <a:ext cx="1167457" cy="47733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  <a:gd name="connsiteX0" fmla="*/ 0 w 1876210"/>
                <a:gd name="connsiteY0" fmla="*/ 0 h 1407158"/>
                <a:gd name="connsiteX1" fmla="*/ 948780 w 1876210"/>
                <a:gd name="connsiteY1" fmla="*/ 1204338 h 1407158"/>
                <a:gd name="connsiteX2" fmla="*/ 1876210 w 1876210"/>
                <a:gd name="connsiteY2" fmla="*/ 0 h 1407158"/>
                <a:gd name="connsiteX3" fmla="*/ 1876210 w 1876210"/>
                <a:gd name="connsiteY3" fmla="*/ 938105 h 1407158"/>
                <a:gd name="connsiteX4" fmla="*/ 938105 w 1876210"/>
                <a:gd name="connsiteY4" fmla="*/ 1407157 h 1407158"/>
                <a:gd name="connsiteX5" fmla="*/ 0 w 1876210"/>
                <a:gd name="connsiteY5" fmla="*/ 938105 h 1407158"/>
                <a:gd name="connsiteX6" fmla="*/ 0 w 1876210"/>
                <a:gd name="connsiteY6" fmla="*/ 0 h 1407158"/>
                <a:gd name="connsiteX0" fmla="*/ 0 w 1876210"/>
                <a:gd name="connsiteY0" fmla="*/ 0 h 1407157"/>
                <a:gd name="connsiteX1" fmla="*/ 948780 w 1876210"/>
                <a:gd name="connsiteY1" fmla="*/ 1204338 h 1407157"/>
                <a:gd name="connsiteX2" fmla="*/ 1876210 w 1876210"/>
                <a:gd name="connsiteY2" fmla="*/ 730375 h 1407157"/>
                <a:gd name="connsiteX3" fmla="*/ 1876210 w 1876210"/>
                <a:gd name="connsiteY3" fmla="*/ 938105 h 1407157"/>
                <a:gd name="connsiteX4" fmla="*/ 938105 w 1876210"/>
                <a:gd name="connsiteY4" fmla="*/ 1407157 h 1407157"/>
                <a:gd name="connsiteX5" fmla="*/ 0 w 1876210"/>
                <a:gd name="connsiteY5" fmla="*/ 938105 h 1407157"/>
                <a:gd name="connsiteX6" fmla="*/ 0 w 1876210"/>
                <a:gd name="connsiteY6" fmla="*/ 0 h 1407157"/>
                <a:gd name="connsiteX0" fmla="*/ 10675 w 1876210"/>
                <a:gd name="connsiteY0" fmla="*/ 0 h 686027"/>
                <a:gd name="connsiteX1" fmla="*/ 948780 w 1876210"/>
                <a:gd name="connsiteY1" fmla="*/ 483208 h 686027"/>
                <a:gd name="connsiteX2" fmla="*/ 1876210 w 1876210"/>
                <a:gd name="connsiteY2" fmla="*/ 9245 h 686027"/>
                <a:gd name="connsiteX3" fmla="*/ 1876210 w 1876210"/>
                <a:gd name="connsiteY3" fmla="*/ 216975 h 686027"/>
                <a:gd name="connsiteX4" fmla="*/ 938105 w 1876210"/>
                <a:gd name="connsiteY4" fmla="*/ 686027 h 686027"/>
                <a:gd name="connsiteX5" fmla="*/ 0 w 1876210"/>
                <a:gd name="connsiteY5" fmla="*/ 216975 h 686027"/>
                <a:gd name="connsiteX6" fmla="*/ 10675 w 1876210"/>
                <a:gd name="connsiteY6" fmla="*/ 0 h 686027"/>
                <a:gd name="connsiteX0" fmla="*/ 0 w 1879812"/>
                <a:gd name="connsiteY0" fmla="*/ 3121 h 676782"/>
                <a:gd name="connsiteX1" fmla="*/ 952382 w 1879812"/>
                <a:gd name="connsiteY1" fmla="*/ 473963 h 676782"/>
                <a:gd name="connsiteX2" fmla="*/ 1879812 w 1879812"/>
                <a:gd name="connsiteY2" fmla="*/ 0 h 676782"/>
                <a:gd name="connsiteX3" fmla="*/ 1879812 w 1879812"/>
                <a:gd name="connsiteY3" fmla="*/ 207730 h 676782"/>
                <a:gd name="connsiteX4" fmla="*/ 941707 w 1879812"/>
                <a:gd name="connsiteY4" fmla="*/ 676782 h 676782"/>
                <a:gd name="connsiteX5" fmla="*/ 3602 w 1879812"/>
                <a:gd name="connsiteY5" fmla="*/ 207730 h 676782"/>
                <a:gd name="connsiteX6" fmla="*/ 0 w 1879812"/>
                <a:gd name="connsiteY6" fmla="*/ 3121 h 6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812" h="676782">
                  <a:moveTo>
                    <a:pt x="0" y="3121"/>
                  </a:moveTo>
                  <a:lnTo>
                    <a:pt x="952382" y="473963"/>
                  </a:lnTo>
                  <a:lnTo>
                    <a:pt x="1879812" y="0"/>
                  </a:lnTo>
                  <a:lnTo>
                    <a:pt x="1879812" y="207730"/>
                  </a:lnTo>
                  <a:lnTo>
                    <a:pt x="941707" y="676782"/>
                  </a:lnTo>
                  <a:lnTo>
                    <a:pt x="3602" y="207730"/>
                  </a:lnTo>
                  <a:cubicBezTo>
                    <a:pt x="2401" y="139527"/>
                    <a:pt x="1201" y="71324"/>
                    <a:pt x="0" y="3121"/>
                  </a:cubicBezTo>
                  <a:close/>
                </a:path>
              </a:pathLst>
            </a:custGeom>
            <a:solidFill>
              <a:srgbClr val="1262AD"/>
            </a:solidFill>
            <a:ln>
              <a:solidFill>
                <a:srgbClr val="1262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</p:grpSp>
      <p:grpSp>
        <p:nvGrpSpPr>
          <p:cNvPr id="11" name="Grupo 10"/>
          <p:cNvGrpSpPr/>
          <p:nvPr/>
        </p:nvGrpSpPr>
        <p:grpSpPr>
          <a:xfrm rot="16200000">
            <a:off x="1529365" y="2977947"/>
            <a:ext cx="643561" cy="955588"/>
            <a:chOff x="624767" y="3449568"/>
            <a:chExt cx="1167457" cy="1596048"/>
          </a:xfrm>
        </p:grpSpPr>
        <p:sp>
          <p:nvSpPr>
            <p:cNvPr id="12" name="Estrella de 6 puntas 1"/>
            <p:cNvSpPr/>
            <p:nvPr/>
          </p:nvSpPr>
          <p:spPr>
            <a:xfrm>
              <a:off x="624767" y="3449568"/>
              <a:ext cx="1165219" cy="1345351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 dirty="0"/>
            </a:p>
          </p:txBody>
        </p:sp>
        <p:sp>
          <p:nvSpPr>
            <p:cNvPr id="13" name="Estrella de 6 puntas 1"/>
            <p:cNvSpPr/>
            <p:nvPr/>
          </p:nvSpPr>
          <p:spPr>
            <a:xfrm>
              <a:off x="759081" y="3604646"/>
              <a:ext cx="896591" cy="103519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4" name="Estrella de 6 puntas 1"/>
            <p:cNvSpPr/>
            <p:nvPr/>
          </p:nvSpPr>
          <p:spPr>
            <a:xfrm>
              <a:off x="624767" y="4568280"/>
              <a:ext cx="1167457" cy="477336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  <a:gd name="connsiteX0" fmla="*/ 0 w 1876210"/>
                <a:gd name="connsiteY0" fmla="*/ 0 h 1407158"/>
                <a:gd name="connsiteX1" fmla="*/ 948780 w 1876210"/>
                <a:gd name="connsiteY1" fmla="*/ 1204338 h 1407158"/>
                <a:gd name="connsiteX2" fmla="*/ 1876210 w 1876210"/>
                <a:gd name="connsiteY2" fmla="*/ 0 h 1407158"/>
                <a:gd name="connsiteX3" fmla="*/ 1876210 w 1876210"/>
                <a:gd name="connsiteY3" fmla="*/ 938105 h 1407158"/>
                <a:gd name="connsiteX4" fmla="*/ 938105 w 1876210"/>
                <a:gd name="connsiteY4" fmla="*/ 1407157 h 1407158"/>
                <a:gd name="connsiteX5" fmla="*/ 0 w 1876210"/>
                <a:gd name="connsiteY5" fmla="*/ 938105 h 1407158"/>
                <a:gd name="connsiteX6" fmla="*/ 0 w 1876210"/>
                <a:gd name="connsiteY6" fmla="*/ 0 h 1407158"/>
                <a:gd name="connsiteX0" fmla="*/ 0 w 1876210"/>
                <a:gd name="connsiteY0" fmla="*/ 0 h 1407157"/>
                <a:gd name="connsiteX1" fmla="*/ 948780 w 1876210"/>
                <a:gd name="connsiteY1" fmla="*/ 1204338 h 1407157"/>
                <a:gd name="connsiteX2" fmla="*/ 1876210 w 1876210"/>
                <a:gd name="connsiteY2" fmla="*/ 730375 h 1407157"/>
                <a:gd name="connsiteX3" fmla="*/ 1876210 w 1876210"/>
                <a:gd name="connsiteY3" fmla="*/ 938105 h 1407157"/>
                <a:gd name="connsiteX4" fmla="*/ 938105 w 1876210"/>
                <a:gd name="connsiteY4" fmla="*/ 1407157 h 1407157"/>
                <a:gd name="connsiteX5" fmla="*/ 0 w 1876210"/>
                <a:gd name="connsiteY5" fmla="*/ 938105 h 1407157"/>
                <a:gd name="connsiteX6" fmla="*/ 0 w 1876210"/>
                <a:gd name="connsiteY6" fmla="*/ 0 h 1407157"/>
                <a:gd name="connsiteX0" fmla="*/ 10675 w 1876210"/>
                <a:gd name="connsiteY0" fmla="*/ 0 h 686027"/>
                <a:gd name="connsiteX1" fmla="*/ 948780 w 1876210"/>
                <a:gd name="connsiteY1" fmla="*/ 483208 h 686027"/>
                <a:gd name="connsiteX2" fmla="*/ 1876210 w 1876210"/>
                <a:gd name="connsiteY2" fmla="*/ 9245 h 686027"/>
                <a:gd name="connsiteX3" fmla="*/ 1876210 w 1876210"/>
                <a:gd name="connsiteY3" fmla="*/ 216975 h 686027"/>
                <a:gd name="connsiteX4" fmla="*/ 938105 w 1876210"/>
                <a:gd name="connsiteY4" fmla="*/ 686027 h 686027"/>
                <a:gd name="connsiteX5" fmla="*/ 0 w 1876210"/>
                <a:gd name="connsiteY5" fmla="*/ 216975 h 686027"/>
                <a:gd name="connsiteX6" fmla="*/ 10675 w 1876210"/>
                <a:gd name="connsiteY6" fmla="*/ 0 h 686027"/>
                <a:gd name="connsiteX0" fmla="*/ 0 w 1879812"/>
                <a:gd name="connsiteY0" fmla="*/ 3121 h 676782"/>
                <a:gd name="connsiteX1" fmla="*/ 952382 w 1879812"/>
                <a:gd name="connsiteY1" fmla="*/ 473963 h 676782"/>
                <a:gd name="connsiteX2" fmla="*/ 1879812 w 1879812"/>
                <a:gd name="connsiteY2" fmla="*/ 0 h 676782"/>
                <a:gd name="connsiteX3" fmla="*/ 1879812 w 1879812"/>
                <a:gd name="connsiteY3" fmla="*/ 207730 h 676782"/>
                <a:gd name="connsiteX4" fmla="*/ 941707 w 1879812"/>
                <a:gd name="connsiteY4" fmla="*/ 676782 h 676782"/>
                <a:gd name="connsiteX5" fmla="*/ 3602 w 1879812"/>
                <a:gd name="connsiteY5" fmla="*/ 207730 h 676782"/>
                <a:gd name="connsiteX6" fmla="*/ 0 w 1879812"/>
                <a:gd name="connsiteY6" fmla="*/ 3121 h 6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812" h="676782">
                  <a:moveTo>
                    <a:pt x="0" y="3121"/>
                  </a:moveTo>
                  <a:lnTo>
                    <a:pt x="952382" y="473963"/>
                  </a:lnTo>
                  <a:lnTo>
                    <a:pt x="1879812" y="0"/>
                  </a:lnTo>
                  <a:lnTo>
                    <a:pt x="1879812" y="207730"/>
                  </a:lnTo>
                  <a:lnTo>
                    <a:pt x="941707" y="676782"/>
                  </a:lnTo>
                  <a:lnTo>
                    <a:pt x="3602" y="207730"/>
                  </a:lnTo>
                  <a:cubicBezTo>
                    <a:pt x="2401" y="139527"/>
                    <a:pt x="1201" y="71324"/>
                    <a:pt x="0" y="3121"/>
                  </a:cubicBezTo>
                  <a:close/>
                </a:path>
              </a:pathLst>
            </a:custGeom>
            <a:solidFill>
              <a:srgbClr val="E73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</p:grpSp>
      <p:grpSp>
        <p:nvGrpSpPr>
          <p:cNvPr id="15" name="Grupo 14"/>
          <p:cNvGrpSpPr/>
          <p:nvPr/>
        </p:nvGrpSpPr>
        <p:grpSpPr>
          <a:xfrm rot="16200000">
            <a:off x="1971395" y="3840185"/>
            <a:ext cx="643559" cy="955587"/>
            <a:chOff x="10332936" y="1283888"/>
            <a:chExt cx="1504944" cy="2057432"/>
          </a:xfrm>
        </p:grpSpPr>
        <p:sp>
          <p:nvSpPr>
            <p:cNvPr id="16" name="Estrella de 6 puntas 1"/>
            <p:cNvSpPr/>
            <p:nvPr/>
          </p:nvSpPr>
          <p:spPr>
            <a:xfrm>
              <a:off x="10332936" y="1283888"/>
              <a:ext cx="1502060" cy="1734264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7" name="Estrella de 6 puntas 1"/>
            <p:cNvSpPr/>
            <p:nvPr/>
          </p:nvSpPr>
          <p:spPr>
            <a:xfrm>
              <a:off x="10506078" y="1483796"/>
              <a:ext cx="1155777" cy="1334449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210" h="1876210">
                  <a:moveTo>
                    <a:pt x="0" y="469053"/>
                  </a:moveTo>
                  <a:lnTo>
                    <a:pt x="938105" y="0"/>
                  </a:lnTo>
                  <a:lnTo>
                    <a:pt x="1876210" y="469053"/>
                  </a:lnTo>
                  <a:lnTo>
                    <a:pt x="1876210" y="1407158"/>
                  </a:lnTo>
                  <a:lnTo>
                    <a:pt x="938105" y="1876210"/>
                  </a:lnTo>
                  <a:lnTo>
                    <a:pt x="0" y="1407158"/>
                  </a:lnTo>
                  <a:lnTo>
                    <a:pt x="0" y="469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  <p:sp>
          <p:nvSpPr>
            <p:cNvPr id="18" name="Estrella de 6 puntas 1"/>
            <p:cNvSpPr/>
            <p:nvPr/>
          </p:nvSpPr>
          <p:spPr>
            <a:xfrm>
              <a:off x="10332936" y="2725996"/>
              <a:ext cx="1504944" cy="615324"/>
            </a:xfrm>
            <a:custGeom>
              <a:avLst/>
              <a:gdLst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250812 w 1876210"/>
                <a:gd name="connsiteY3" fmla="*/ 469045 h 1876210"/>
                <a:gd name="connsiteX4" fmla="*/ 1876210 w 1876210"/>
                <a:gd name="connsiteY4" fmla="*/ 469053 h 1876210"/>
                <a:gd name="connsiteX5" fmla="*/ 1563519 w 1876210"/>
                <a:gd name="connsiteY5" fmla="*/ 938105 h 1876210"/>
                <a:gd name="connsiteX6" fmla="*/ 1876210 w 1876210"/>
                <a:gd name="connsiteY6" fmla="*/ 1407158 h 1876210"/>
                <a:gd name="connsiteX7" fmla="*/ 1250812 w 1876210"/>
                <a:gd name="connsiteY7" fmla="*/ 1407165 h 1876210"/>
                <a:gd name="connsiteX8" fmla="*/ 938105 w 1876210"/>
                <a:gd name="connsiteY8" fmla="*/ 1876210 h 1876210"/>
                <a:gd name="connsiteX9" fmla="*/ 625398 w 1876210"/>
                <a:gd name="connsiteY9" fmla="*/ 1407165 h 1876210"/>
                <a:gd name="connsiteX10" fmla="*/ 0 w 1876210"/>
                <a:gd name="connsiteY10" fmla="*/ 1407158 h 1876210"/>
                <a:gd name="connsiteX11" fmla="*/ 312691 w 1876210"/>
                <a:gd name="connsiteY11" fmla="*/ 938105 h 1876210"/>
                <a:gd name="connsiteX12" fmla="*/ 0 w 1876210"/>
                <a:gd name="connsiteY12" fmla="*/ 469053 h 1876210"/>
                <a:gd name="connsiteX0" fmla="*/ 0 w 1876210"/>
                <a:gd name="connsiteY0" fmla="*/ 469053 h 1876210"/>
                <a:gd name="connsiteX1" fmla="*/ 625398 w 1876210"/>
                <a:gd name="connsiteY1" fmla="*/ 469045 h 1876210"/>
                <a:gd name="connsiteX2" fmla="*/ 938105 w 1876210"/>
                <a:gd name="connsiteY2" fmla="*/ 0 h 1876210"/>
                <a:gd name="connsiteX3" fmla="*/ 1876210 w 1876210"/>
                <a:gd name="connsiteY3" fmla="*/ 469053 h 1876210"/>
                <a:gd name="connsiteX4" fmla="*/ 1563519 w 1876210"/>
                <a:gd name="connsiteY4" fmla="*/ 938105 h 1876210"/>
                <a:gd name="connsiteX5" fmla="*/ 1876210 w 1876210"/>
                <a:gd name="connsiteY5" fmla="*/ 1407158 h 1876210"/>
                <a:gd name="connsiteX6" fmla="*/ 1250812 w 1876210"/>
                <a:gd name="connsiteY6" fmla="*/ 1407165 h 1876210"/>
                <a:gd name="connsiteX7" fmla="*/ 938105 w 1876210"/>
                <a:gd name="connsiteY7" fmla="*/ 1876210 h 1876210"/>
                <a:gd name="connsiteX8" fmla="*/ 625398 w 1876210"/>
                <a:gd name="connsiteY8" fmla="*/ 1407165 h 1876210"/>
                <a:gd name="connsiteX9" fmla="*/ 0 w 1876210"/>
                <a:gd name="connsiteY9" fmla="*/ 1407158 h 1876210"/>
                <a:gd name="connsiteX10" fmla="*/ 312691 w 1876210"/>
                <a:gd name="connsiteY10" fmla="*/ 938105 h 1876210"/>
                <a:gd name="connsiteX11" fmla="*/ 0 w 1876210"/>
                <a:gd name="connsiteY11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312691 w 1876210"/>
                <a:gd name="connsiteY9" fmla="*/ 938105 h 1876210"/>
                <a:gd name="connsiteX10" fmla="*/ 0 w 1876210"/>
                <a:gd name="connsiteY10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563519 w 1876210"/>
                <a:gd name="connsiteY3" fmla="*/ 938105 h 1876210"/>
                <a:gd name="connsiteX4" fmla="*/ 1876210 w 1876210"/>
                <a:gd name="connsiteY4" fmla="*/ 1407158 h 1876210"/>
                <a:gd name="connsiteX5" fmla="*/ 1250812 w 1876210"/>
                <a:gd name="connsiteY5" fmla="*/ 1407165 h 1876210"/>
                <a:gd name="connsiteX6" fmla="*/ 938105 w 1876210"/>
                <a:gd name="connsiteY6" fmla="*/ 1876210 h 1876210"/>
                <a:gd name="connsiteX7" fmla="*/ 625398 w 1876210"/>
                <a:gd name="connsiteY7" fmla="*/ 1407165 h 1876210"/>
                <a:gd name="connsiteX8" fmla="*/ 0 w 1876210"/>
                <a:gd name="connsiteY8" fmla="*/ 1407158 h 1876210"/>
                <a:gd name="connsiteX9" fmla="*/ 0 w 1876210"/>
                <a:gd name="connsiteY9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625398 w 1876210"/>
                <a:gd name="connsiteY6" fmla="*/ 1407165 h 1876210"/>
                <a:gd name="connsiteX7" fmla="*/ 0 w 1876210"/>
                <a:gd name="connsiteY7" fmla="*/ 1407158 h 1876210"/>
                <a:gd name="connsiteX8" fmla="*/ 0 w 1876210"/>
                <a:gd name="connsiteY8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1250812 w 1876210"/>
                <a:gd name="connsiteY4" fmla="*/ 1407165 h 1876210"/>
                <a:gd name="connsiteX5" fmla="*/ 938105 w 1876210"/>
                <a:gd name="connsiteY5" fmla="*/ 1876210 h 1876210"/>
                <a:gd name="connsiteX6" fmla="*/ 0 w 1876210"/>
                <a:gd name="connsiteY6" fmla="*/ 1407158 h 1876210"/>
                <a:gd name="connsiteX7" fmla="*/ 0 w 1876210"/>
                <a:gd name="connsiteY7" fmla="*/ 469053 h 1876210"/>
                <a:gd name="connsiteX0" fmla="*/ 0 w 1876210"/>
                <a:gd name="connsiteY0" fmla="*/ 469053 h 1876210"/>
                <a:gd name="connsiteX1" fmla="*/ 938105 w 1876210"/>
                <a:gd name="connsiteY1" fmla="*/ 0 h 1876210"/>
                <a:gd name="connsiteX2" fmla="*/ 1876210 w 1876210"/>
                <a:gd name="connsiteY2" fmla="*/ 469053 h 1876210"/>
                <a:gd name="connsiteX3" fmla="*/ 1876210 w 1876210"/>
                <a:gd name="connsiteY3" fmla="*/ 1407158 h 1876210"/>
                <a:gd name="connsiteX4" fmla="*/ 938105 w 1876210"/>
                <a:gd name="connsiteY4" fmla="*/ 1876210 h 1876210"/>
                <a:gd name="connsiteX5" fmla="*/ 0 w 1876210"/>
                <a:gd name="connsiteY5" fmla="*/ 1407158 h 1876210"/>
                <a:gd name="connsiteX6" fmla="*/ 0 w 1876210"/>
                <a:gd name="connsiteY6" fmla="*/ 469053 h 1876210"/>
                <a:gd name="connsiteX0" fmla="*/ 0 w 1876210"/>
                <a:gd name="connsiteY0" fmla="*/ 0 h 1407158"/>
                <a:gd name="connsiteX1" fmla="*/ 948780 w 1876210"/>
                <a:gd name="connsiteY1" fmla="*/ 1204338 h 1407158"/>
                <a:gd name="connsiteX2" fmla="*/ 1876210 w 1876210"/>
                <a:gd name="connsiteY2" fmla="*/ 0 h 1407158"/>
                <a:gd name="connsiteX3" fmla="*/ 1876210 w 1876210"/>
                <a:gd name="connsiteY3" fmla="*/ 938105 h 1407158"/>
                <a:gd name="connsiteX4" fmla="*/ 938105 w 1876210"/>
                <a:gd name="connsiteY4" fmla="*/ 1407157 h 1407158"/>
                <a:gd name="connsiteX5" fmla="*/ 0 w 1876210"/>
                <a:gd name="connsiteY5" fmla="*/ 938105 h 1407158"/>
                <a:gd name="connsiteX6" fmla="*/ 0 w 1876210"/>
                <a:gd name="connsiteY6" fmla="*/ 0 h 1407158"/>
                <a:gd name="connsiteX0" fmla="*/ 0 w 1876210"/>
                <a:gd name="connsiteY0" fmla="*/ 0 h 1407157"/>
                <a:gd name="connsiteX1" fmla="*/ 948780 w 1876210"/>
                <a:gd name="connsiteY1" fmla="*/ 1204338 h 1407157"/>
                <a:gd name="connsiteX2" fmla="*/ 1876210 w 1876210"/>
                <a:gd name="connsiteY2" fmla="*/ 730375 h 1407157"/>
                <a:gd name="connsiteX3" fmla="*/ 1876210 w 1876210"/>
                <a:gd name="connsiteY3" fmla="*/ 938105 h 1407157"/>
                <a:gd name="connsiteX4" fmla="*/ 938105 w 1876210"/>
                <a:gd name="connsiteY4" fmla="*/ 1407157 h 1407157"/>
                <a:gd name="connsiteX5" fmla="*/ 0 w 1876210"/>
                <a:gd name="connsiteY5" fmla="*/ 938105 h 1407157"/>
                <a:gd name="connsiteX6" fmla="*/ 0 w 1876210"/>
                <a:gd name="connsiteY6" fmla="*/ 0 h 1407157"/>
                <a:gd name="connsiteX0" fmla="*/ 10675 w 1876210"/>
                <a:gd name="connsiteY0" fmla="*/ 0 h 686027"/>
                <a:gd name="connsiteX1" fmla="*/ 948780 w 1876210"/>
                <a:gd name="connsiteY1" fmla="*/ 483208 h 686027"/>
                <a:gd name="connsiteX2" fmla="*/ 1876210 w 1876210"/>
                <a:gd name="connsiteY2" fmla="*/ 9245 h 686027"/>
                <a:gd name="connsiteX3" fmla="*/ 1876210 w 1876210"/>
                <a:gd name="connsiteY3" fmla="*/ 216975 h 686027"/>
                <a:gd name="connsiteX4" fmla="*/ 938105 w 1876210"/>
                <a:gd name="connsiteY4" fmla="*/ 686027 h 686027"/>
                <a:gd name="connsiteX5" fmla="*/ 0 w 1876210"/>
                <a:gd name="connsiteY5" fmla="*/ 216975 h 686027"/>
                <a:gd name="connsiteX6" fmla="*/ 10675 w 1876210"/>
                <a:gd name="connsiteY6" fmla="*/ 0 h 686027"/>
                <a:gd name="connsiteX0" fmla="*/ 0 w 1879812"/>
                <a:gd name="connsiteY0" fmla="*/ 3121 h 676782"/>
                <a:gd name="connsiteX1" fmla="*/ 952382 w 1879812"/>
                <a:gd name="connsiteY1" fmla="*/ 473963 h 676782"/>
                <a:gd name="connsiteX2" fmla="*/ 1879812 w 1879812"/>
                <a:gd name="connsiteY2" fmla="*/ 0 h 676782"/>
                <a:gd name="connsiteX3" fmla="*/ 1879812 w 1879812"/>
                <a:gd name="connsiteY3" fmla="*/ 207730 h 676782"/>
                <a:gd name="connsiteX4" fmla="*/ 941707 w 1879812"/>
                <a:gd name="connsiteY4" fmla="*/ 676782 h 676782"/>
                <a:gd name="connsiteX5" fmla="*/ 3602 w 1879812"/>
                <a:gd name="connsiteY5" fmla="*/ 207730 h 676782"/>
                <a:gd name="connsiteX6" fmla="*/ 0 w 1879812"/>
                <a:gd name="connsiteY6" fmla="*/ 3121 h 67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812" h="676782">
                  <a:moveTo>
                    <a:pt x="0" y="3121"/>
                  </a:moveTo>
                  <a:lnTo>
                    <a:pt x="952382" y="473963"/>
                  </a:lnTo>
                  <a:lnTo>
                    <a:pt x="1879812" y="0"/>
                  </a:lnTo>
                  <a:lnTo>
                    <a:pt x="1879812" y="207730"/>
                  </a:lnTo>
                  <a:lnTo>
                    <a:pt x="941707" y="676782"/>
                  </a:lnTo>
                  <a:lnTo>
                    <a:pt x="3602" y="207730"/>
                  </a:lnTo>
                  <a:cubicBezTo>
                    <a:pt x="2401" y="139527"/>
                    <a:pt x="1201" y="71324"/>
                    <a:pt x="0" y="3121"/>
                  </a:cubicBezTo>
                  <a:close/>
                </a:path>
              </a:pathLst>
            </a:custGeom>
            <a:solidFill>
              <a:srgbClr val="126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L"/>
            </a:p>
          </p:txBody>
        </p:sp>
      </p:grpSp>
      <p:sp>
        <p:nvSpPr>
          <p:cNvPr id="33" name="Google Shape;86;p2"/>
          <p:cNvSpPr txBox="1"/>
          <p:nvPr/>
        </p:nvSpPr>
        <p:spPr>
          <a:xfrm>
            <a:off x="1253708" y="2411953"/>
            <a:ext cx="385836" cy="42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86;p2"/>
          <p:cNvSpPr txBox="1"/>
          <p:nvPr/>
        </p:nvSpPr>
        <p:spPr>
          <a:xfrm>
            <a:off x="1632307" y="3216686"/>
            <a:ext cx="385836" cy="42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86;p2"/>
          <p:cNvSpPr txBox="1"/>
          <p:nvPr/>
        </p:nvSpPr>
        <p:spPr>
          <a:xfrm>
            <a:off x="2066391" y="4095235"/>
            <a:ext cx="385836" cy="42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21062" y="2415955"/>
            <a:ext cx="57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Contexto y desarrollo del estudio.</a:t>
            </a:r>
            <a:endParaRPr lang="es-CL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326217" y="3242449"/>
            <a:ext cx="492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Visión Objetivo y Diagnostico del STU.</a:t>
            </a:r>
            <a:endParaRPr lang="es-CL" dirty="0"/>
          </a:p>
        </p:txBody>
      </p:sp>
      <p:sp>
        <p:nvSpPr>
          <p:cNvPr id="39" name="CuadroTexto 38"/>
          <p:cNvSpPr txBox="1"/>
          <p:nvPr/>
        </p:nvSpPr>
        <p:spPr>
          <a:xfrm>
            <a:off x="2849999" y="4104795"/>
            <a:ext cx="558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Plan Maestro de Transporte Urbano.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85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Contexto y Objetivo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C57BF7F-92BB-8674-C558-1E4187294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9316" y="3264816"/>
            <a:ext cx="6574971" cy="392784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Del Sistema de Transporte Urbano (STU) de San Antonio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84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Generalidades - Objetivo del Estudio</a:t>
            </a:r>
            <a:endParaRPr lang="es-CL" dirty="0"/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0C900735-E29A-C549-954E-D65A901B5864}"/>
              </a:ext>
            </a:extLst>
          </p:cNvPr>
          <p:cNvSpPr txBox="1"/>
          <p:nvPr/>
        </p:nvSpPr>
        <p:spPr>
          <a:xfrm>
            <a:off x="939316" y="1342370"/>
            <a:ext cx="10782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 </a:t>
            </a:r>
            <a:r>
              <a:rPr lang="es-CL" dirty="0"/>
              <a:t>estudio </a:t>
            </a:r>
            <a:r>
              <a:rPr lang="es-CL" b="1" dirty="0"/>
              <a:t>“Actualización Plan de Transporte Urbano San </a:t>
            </a:r>
            <a:r>
              <a:rPr lang="es-CL" b="1" dirty="0" smtClean="0"/>
              <a:t>Antonio, </a:t>
            </a:r>
            <a:r>
              <a:rPr lang="es-CL" dirty="0" smtClean="0"/>
              <a:t>se desarrolló en dos etapas: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Etapa I: Encuestas, mediciones, formulación escenarios uso del suelo.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Etapa II: Elaboración Plan de Maestro Transporte Urban</a:t>
            </a:r>
            <a:r>
              <a:rPr lang="es-CL" dirty="0"/>
              <a:t>o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Actualizar el </a:t>
            </a:r>
            <a:r>
              <a:rPr lang="es-CL" dirty="0"/>
              <a:t>Plan Maestro de Transporte Urbano, considerando el diagnóstico y la visión objetivo del sistema de transporte de la </a:t>
            </a:r>
            <a:r>
              <a:rPr lang="es-CL" dirty="0" smtClean="0"/>
              <a:t>ciudad: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Plan </a:t>
            </a:r>
            <a:r>
              <a:rPr lang="es-CL" dirty="0"/>
              <a:t>Maestro de </a:t>
            </a:r>
            <a:r>
              <a:rPr lang="es-CL" dirty="0" smtClean="0"/>
              <a:t>Transporte Urbano (Vialidad Urbana Estructurante)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Plan Maestro de Transporte Público (PMTP)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Propuesta de medidas de gestión.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Propuesta operativa para regular el sistema.</a:t>
            </a:r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466789" y="4411793"/>
            <a:ext cx="2901156" cy="696128"/>
            <a:chOff x="5119452" y="3471649"/>
            <a:chExt cx="2901156" cy="696128"/>
          </a:xfrm>
        </p:grpSpPr>
        <p:sp>
          <p:nvSpPr>
            <p:cNvPr id="7" name="Cheurón 6"/>
            <p:cNvSpPr/>
            <p:nvPr/>
          </p:nvSpPr>
          <p:spPr>
            <a:xfrm>
              <a:off x="5119452" y="3471649"/>
              <a:ext cx="2901156" cy="690794"/>
            </a:xfrm>
            <a:prstGeom prst="chevron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8" name="CuadroTexto 7"/>
            <p:cNvSpPr txBox="1"/>
            <p:nvPr/>
          </p:nvSpPr>
          <p:spPr>
            <a:xfrm>
              <a:off x="5674747" y="3521446"/>
              <a:ext cx="1844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Plan Maestro </a:t>
              </a:r>
              <a:r>
                <a:rPr lang="es-CL" kern="0" dirty="0" smtClean="0">
                  <a:solidFill>
                    <a:prstClr val="white"/>
                  </a:solidFill>
                  <a:latin typeface="Calibri"/>
                </a:rPr>
                <a:t>San Antonio</a:t>
              </a:r>
              <a:endParaRPr kumimoji="0" lang="es-CL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0" name="Picture 4" descr="El ADN del emprendedor - UDLA">
            <a:extLst>
              <a:ext uri="{FF2B5EF4-FFF2-40B4-BE49-F238E27FC236}">
                <a16:creationId xmlns:a16="http://schemas.microsoft.com/office/drawing/2014/main" xmlns="" id="{19D9B417-3654-E893-078F-7846FE47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0" y="5235599"/>
            <a:ext cx="1881722" cy="1386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20910" y="4267203"/>
            <a:ext cx="2755038" cy="248168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3" name="Grupo 12"/>
          <p:cNvGrpSpPr/>
          <p:nvPr/>
        </p:nvGrpSpPr>
        <p:grpSpPr>
          <a:xfrm>
            <a:off x="3208740" y="4411793"/>
            <a:ext cx="2794341" cy="708797"/>
            <a:chOff x="5118908" y="3485667"/>
            <a:chExt cx="2901156" cy="708797"/>
          </a:xfrm>
        </p:grpSpPr>
        <p:sp>
          <p:nvSpPr>
            <p:cNvPr id="15" name="Cheurón 14"/>
            <p:cNvSpPr/>
            <p:nvPr/>
          </p:nvSpPr>
          <p:spPr>
            <a:xfrm>
              <a:off x="5118908" y="3485667"/>
              <a:ext cx="2901156" cy="708797"/>
            </a:xfrm>
            <a:prstGeom prst="chevron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6" name="CuadroTexto 15"/>
            <p:cNvSpPr txBox="1"/>
            <p:nvPr/>
          </p:nvSpPr>
          <p:spPr>
            <a:xfrm>
              <a:off x="5607210" y="3520952"/>
              <a:ext cx="1844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Estudio de </a:t>
              </a:r>
              <a:br>
                <a:rPr kumimoji="0" lang="es-C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s-C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Pre factibilidad</a:t>
              </a:r>
            </a:p>
          </p:txBody>
        </p:sp>
      </p:grpSp>
      <p:pic>
        <p:nvPicPr>
          <p:cNvPr id="18" name="Picture 5" descr="Imagen 005">
            <a:extLst>
              <a:ext uri="{FF2B5EF4-FFF2-40B4-BE49-F238E27FC236}">
                <a16:creationId xmlns:a16="http://schemas.microsoft.com/office/drawing/2014/main" xmlns="" id="{6CAFEF71-87DC-7104-4E38-38059993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54" y="5240817"/>
            <a:ext cx="1889760" cy="14173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5911084" y="4411796"/>
            <a:ext cx="2830403" cy="716899"/>
            <a:chOff x="5123378" y="3494121"/>
            <a:chExt cx="2901156" cy="716899"/>
          </a:xfrm>
        </p:grpSpPr>
        <p:sp>
          <p:nvSpPr>
            <p:cNvPr id="22" name="Cheurón 21"/>
            <p:cNvSpPr/>
            <p:nvPr/>
          </p:nvSpPr>
          <p:spPr>
            <a:xfrm>
              <a:off x="5123378" y="3494121"/>
              <a:ext cx="2901156" cy="716899"/>
            </a:xfrm>
            <a:prstGeom prst="chevron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3" name="CuadroTexto 22"/>
            <p:cNvSpPr txBox="1"/>
            <p:nvPr/>
          </p:nvSpPr>
          <p:spPr>
            <a:xfrm>
              <a:off x="5624552" y="3494122"/>
              <a:ext cx="1844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Diseño de Ingeniería</a:t>
              </a:r>
            </a:p>
          </p:txBody>
        </p:sp>
      </p:grpSp>
      <p:pic>
        <p:nvPicPr>
          <p:cNvPr id="24" name="Picture 6" descr="D:\364 VAROLI\PRESENTACIONES\PRESENTACIÓN ABRIL 2015\Para Lámina vida proyecto\Foto Ingenieros Civiles.jpg">
            <a:extLst>
              <a:ext uri="{FF2B5EF4-FFF2-40B4-BE49-F238E27FC236}">
                <a16:creationId xmlns:a16="http://schemas.microsoft.com/office/drawing/2014/main" xmlns="" id="{3C60B32E-523C-0E61-4C50-887725537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"/>
          <a:stretch/>
        </p:blipFill>
        <p:spPr bwMode="auto">
          <a:xfrm>
            <a:off x="6183252" y="5236822"/>
            <a:ext cx="1875875" cy="14131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8634980" y="4411794"/>
            <a:ext cx="2901156" cy="712348"/>
            <a:chOff x="5269496" y="3494119"/>
            <a:chExt cx="2901156" cy="712348"/>
          </a:xfrm>
        </p:grpSpPr>
        <p:sp>
          <p:nvSpPr>
            <p:cNvPr id="28" name="Cheurón 27"/>
            <p:cNvSpPr/>
            <p:nvPr/>
          </p:nvSpPr>
          <p:spPr>
            <a:xfrm>
              <a:off x="5269496" y="3498672"/>
              <a:ext cx="2901156" cy="707795"/>
            </a:xfrm>
            <a:prstGeom prst="chevron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9" name="CuadroTexto 28"/>
            <p:cNvSpPr txBox="1"/>
            <p:nvPr/>
          </p:nvSpPr>
          <p:spPr>
            <a:xfrm>
              <a:off x="5770670" y="3494119"/>
              <a:ext cx="1844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Obra en Construcción</a:t>
              </a:r>
            </a:p>
          </p:txBody>
        </p:sp>
      </p:grpSp>
      <p:pic>
        <p:nvPicPr>
          <p:cNvPr id="30" name="Picture 2" descr="8">
            <a:extLst>
              <a:ext uri="{FF2B5EF4-FFF2-40B4-BE49-F238E27FC236}">
                <a16:creationId xmlns:a16="http://schemas.microsoft.com/office/drawing/2014/main" xmlns="" id="{E2576F45-C66D-4D2B-E23D-0080202DED5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/>
          <a:stretch/>
        </p:blipFill>
        <p:spPr bwMode="auto">
          <a:xfrm>
            <a:off x="9001715" y="5247719"/>
            <a:ext cx="1875875" cy="13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brir llave 63"/>
          <p:cNvSpPr/>
          <p:nvPr/>
        </p:nvSpPr>
        <p:spPr>
          <a:xfrm rot="5400000">
            <a:off x="2944328" y="2803804"/>
            <a:ext cx="421675" cy="2417940"/>
          </a:xfrm>
          <a:prstGeom prst="leftBrace">
            <a:avLst>
              <a:gd name="adj1" fmla="val 8333"/>
              <a:gd name="adj2" fmla="val 50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CuadroTexto 64"/>
          <p:cNvSpPr txBox="1"/>
          <p:nvPr/>
        </p:nvSpPr>
        <p:spPr>
          <a:xfrm>
            <a:off x="3851256" y="5576167"/>
            <a:ext cx="2890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Formulación, preparación de bases y Licitación Etapa II del STU</a:t>
            </a:r>
            <a:endParaRPr lang="es-MX" dirty="0" smtClean="0"/>
          </a:p>
        </p:txBody>
      </p:sp>
      <p:sp>
        <p:nvSpPr>
          <p:cNvPr id="66" name="Abrir llave 65"/>
          <p:cNvSpPr/>
          <p:nvPr/>
        </p:nvSpPr>
        <p:spPr>
          <a:xfrm rot="16200000">
            <a:off x="5229533" y="4145373"/>
            <a:ext cx="327591" cy="205561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7" name="Grupo 66"/>
          <p:cNvGrpSpPr/>
          <p:nvPr/>
        </p:nvGrpSpPr>
        <p:grpSpPr>
          <a:xfrm>
            <a:off x="1455897" y="4357073"/>
            <a:ext cx="8399349" cy="617043"/>
            <a:chOff x="637559" y="5483213"/>
            <a:chExt cx="8399349" cy="617043"/>
          </a:xfrm>
        </p:grpSpPr>
        <p:cxnSp>
          <p:nvCxnSpPr>
            <p:cNvPr id="68" name="Conector recto de flecha 67"/>
            <p:cNvCxnSpPr/>
            <p:nvPr/>
          </p:nvCxnSpPr>
          <p:spPr>
            <a:xfrm>
              <a:off x="1151769" y="5615189"/>
              <a:ext cx="7885139" cy="257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1039307" y="5497110"/>
              <a:ext cx="224923" cy="218941"/>
            </a:xfrm>
            <a:prstGeom prst="ellipse">
              <a:avLst/>
            </a:prstGeom>
            <a:solidFill>
              <a:srgbClr val="DD58C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0" name="Elipse 69"/>
            <p:cNvSpPr/>
            <p:nvPr/>
          </p:nvSpPr>
          <p:spPr>
            <a:xfrm>
              <a:off x="2234441" y="5497109"/>
              <a:ext cx="224923" cy="218941"/>
            </a:xfrm>
            <a:prstGeom prst="ellipse">
              <a:avLst/>
            </a:prstGeom>
            <a:solidFill>
              <a:srgbClr val="DD58C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1" name="Elipse 70"/>
            <p:cNvSpPr/>
            <p:nvPr/>
          </p:nvSpPr>
          <p:spPr>
            <a:xfrm>
              <a:off x="3429575" y="5501449"/>
              <a:ext cx="224923" cy="218941"/>
            </a:xfrm>
            <a:prstGeom prst="ellipse">
              <a:avLst/>
            </a:prstGeom>
            <a:solidFill>
              <a:srgbClr val="DD58C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2" name="Elipse 71"/>
            <p:cNvSpPr/>
            <p:nvPr/>
          </p:nvSpPr>
          <p:spPr>
            <a:xfrm>
              <a:off x="4624709" y="5483213"/>
              <a:ext cx="224923" cy="218941"/>
            </a:xfrm>
            <a:prstGeom prst="ellipse">
              <a:avLst/>
            </a:prstGeom>
            <a:solidFill>
              <a:srgbClr val="DD58C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3" name="Elipse 72"/>
            <p:cNvSpPr/>
            <p:nvPr/>
          </p:nvSpPr>
          <p:spPr>
            <a:xfrm>
              <a:off x="5819843" y="5493945"/>
              <a:ext cx="224923" cy="218941"/>
            </a:xfrm>
            <a:prstGeom prst="ellipse">
              <a:avLst/>
            </a:prstGeom>
            <a:solidFill>
              <a:srgbClr val="DD58C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4" name="Elipse 73"/>
            <p:cNvSpPr/>
            <p:nvPr/>
          </p:nvSpPr>
          <p:spPr>
            <a:xfrm>
              <a:off x="7014977" y="5513262"/>
              <a:ext cx="224923" cy="218941"/>
            </a:xfrm>
            <a:prstGeom prst="ellipse">
              <a:avLst/>
            </a:prstGeom>
            <a:solidFill>
              <a:srgbClr val="DD58C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637559" y="5745511"/>
              <a:ext cx="104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2017</a:t>
              </a:r>
              <a:endParaRPr lang="es-CL" sz="1600" b="1" dirty="0"/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1825308" y="5745511"/>
              <a:ext cx="104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2018</a:t>
              </a:r>
              <a:endParaRPr lang="es-CL" sz="1600" b="1" dirty="0"/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3020896" y="5744609"/>
              <a:ext cx="104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2019</a:t>
              </a:r>
              <a:endParaRPr lang="es-CL" sz="1600" b="1" dirty="0"/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4208645" y="5742412"/>
              <a:ext cx="104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2020</a:t>
              </a:r>
              <a:endParaRPr lang="es-CL" sz="1600" b="1" dirty="0"/>
            </a:p>
          </p:txBody>
        </p:sp>
        <p:sp>
          <p:nvSpPr>
            <p:cNvPr id="79" name="CuadroTexto 78"/>
            <p:cNvSpPr txBox="1"/>
            <p:nvPr/>
          </p:nvSpPr>
          <p:spPr>
            <a:xfrm>
              <a:off x="5404233" y="5745511"/>
              <a:ext cx="104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2021</a:t>
              </a:r>
              <a:endParaRPr lang="es-CL" sz="1600" b="1" dirty="0"/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6605844" y="5761702"/>
              <a:ext cx="104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2022</a:t>
              </a:r>
              <a:endParaRPr lang="es-CL" sz="1600" b="1" dirty="0"/>
            </a:p>
          </p:txBody>
        </p:sp>
        <p:sp>
          <p:nvSpPr>
            <p:cNvPr id="81" name="Elipse 80"/>
            <p:cNvSpPr/>
            <p:nvPr/>
          </p:nvSpPr>
          <p:spPr>
            <a:xfrm>
              <a:off x="8224948" y="5508293"/>
              <a:ext cx="224923" cy="218941"/>
            </a:xfrm>
            <a:prstGeom prst="ellipse">
              <a:avLst/>
            </a:prstGeom>
            <a:solidFill>
              <a:srgbClr val="DD58C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7823200" y="5756694"/>
              <a:ext cx="1043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2023</a:t>
              </a:r>
              <a:endParaRPr lang="es-CL" sz="1600" b="1" dirty="0"/>
            </a:p>
          </p:txBody>
        </p:sp>
      </p:grpSp>
      <p:sp>
        <p:nvSpPr>
          <p:cNvPr id="84" name="CuadroTexto 83"/>
          <p:cNvSpPr txBox="1"/>
          <p:nvPr/>
        </p:nvSpPr>
        <p:spPr>
          <a:xfrm>
            <a:off x="1215621" y="2180515"/>
            <a:ext cx="3804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Etapa 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Levantamiento de </a:t>
            </a:r>
            <a:r>
              <a:rPr lang="es-MX" dirty="0" smtClean="0"/>
              <a:t>antecedentes.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Encuesta Origen </a:t>
            </a:r>
            <a:r>
              <a:rPr lang="es-MX" dirty="0" smtClean="0"/>
              <a:t>Destino a Hogares:</a:t>
            </a:r>
          </a:p>
          <a:p>
            <a:pPr algn="just"/>
            <a:r>
              <a:rPr lang="es-MX" dirty="0"/>
              <a:t>	</a:t>
            </a:r>
            <a:r>
              <a:rPr lang="es-MX" dirty="0" smtClean="0"/>
              <a:t>2.000 hogares encuestados.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Calibración modelos.</a:t>
            </a:r>
          </a:p>
        </p:txBody>
      </p:sp>
      <p:sp>
        <p:nvSpPr>
          <p:cNvPr id="85" name="Abrir llave 84"/>
          <p:cNvSpPr/>
          <p:nvPr/>
        </p:nvSpPr>
        <p:spPr>
          <a:xfrm rot="5400000">
            <a:off x="7610338" y="2593275"/>
            <a:ext cx="359206" cy="2737613"/>
          </a:xfrm>
          <a:prstGeom prst="leftBrace">
            <a:avLst>
              <a:gd name="adj1" fmla="val 8333"/>
              <a:gd name="adj2" fmla="val 508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7" name="CuadroTexto 86"/>
          <p:cNvSpPr txBox="1"/>
          <p:nvPr/>
        </p:nvSpPr>
        <p:spPr>
          <a:xfrm>
            <a:off x="6222571" y="1867023"/>
            <a:ext cx="4264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Etapa </a:t>
            </a:r>
            <a:r>
              <a:rPr lang="es-MX" dirty="0" smtClean="0"/>
              <a:t>II: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Diagnostico y Visión Objetivo.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Participaciones </a:t>
            </a:r>
            <a:r>
              <a:rPr lang="es-MX" dirty="0"/>
              <a:t>Ciudadanas.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Reuniones Multisectoriales.</a:t>
            </a:r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Diseño </a:t>
            </a:r>
            <a:r>
              <a:rPr lang="es-MX" dirty="0" smtClean="0"/>
              <a:t>y evaluación de </a:t>
            </a:r>
            <a:r>
              <a:rPr lang="es-MX" dirty="0" smtClean="0"/>
              <a:t>medidas.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Desarrollo y Análisis Plan Definitivo</a:t>
            </a:r>
            <a:r>
              <a:rPr lang="es-MX" dirty="0" smtClean="0"/>
              <a:t>.</a:t>
            </a:r>
            <a:endParaRPr lang="es-MX" dirty="0" smtClean="0"/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0" y="2265430"/>
            <a:ext cx="694744" cy="715616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5" y="1888411"/>
            <a:ext cx="716552" cy="716552"/>
          </a:xfrm>
          <a:prstGeom prst="rect">
            <a:avLst/>
          </a:prstGeom>
        </p:spPr>
      </p:pic>
      <p:pic>
        <p:nvPicPr>
          <p:cNvPr id="91" name="Imagen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90" y="5598627"/>
            <a:ext cx="659756" cy="659756"/>
          </a:xfrm>
          <a:prstGeom prst="rect">
            <a:avLst/>
          </a:prstGeom>
        </p:spPr>
      </p:pic>
      <p:pic>
        <p:nvPicPr>
          <p:cNvPr id="92" name="Imagen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51" y="4017595"/>
            <a:ext cx="964406" cy="964406"/>
          </a:xfrm>
          <a:prstGeom prst="rect">
            <a:avLst/>
          </a:prstGeom>
        </p:spPr>
      </p:pic>
      <p:sp>
        <p:nvSpPr>
          <p:cNvPr id="93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23078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Contexto – Tiempos </a:t>
            </a:r>
            <a:r>
              <a:rPr lang="es-CL" dirty="0"/>
              <a:t>D</a:t>
            </a:r>
            <a:r>
              <a:rPr lang="es-CL" dirty="0" smtClean="0"/>
              <a:t>esarrollo Estudio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979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033F47-87F5-C65E-A8B5-CA96220B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Visión Objetivo </a:t>
            </a:r>
            <a:r>
              <a:rPr lang="es-CL" dirty="0" smtClean="0"/>
              <a:t>y Diagnóstico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6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3869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Visión Objetivo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C900735-E29A-C549-954E-D65A901B5864}"/>
              </a:ext>
            </a:extLst>
          </p:cNvPr>
          <p:cNvSpPr txBox="1"/>
          <p:nvPr/>
        </p:nvSpPr>
        <p:spPr>
          <a:xfrm>
            <a:off x="6734996" y="300236"/>
            <a:ext cx="523929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pPr algn="just"/>
            <a:r>
              <a:rPr lang="es-MX" sz="2000" b="1" dirty="0" smtClean="0"/>
              <a:t>¿Como se construyó esta visión?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Entre enero y Mayo del 2021 se sostuvieron reuniones multisectoriales para formular la visión objetivo.</a:t>
            </a:r>
          </a:p>
          <a:p>
            <a:pPr algn="just"/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Durante Agosto de 2021 se realizaron jornadas de participación ciudadanas en los sectores: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Sector Norte.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Sector Oriente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Sector Sur.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46" y="1094873"/>
            <a:ext cx="5329011" cy="48659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51476" y="2285388"/>
            <a:ext cx="4978033" cy="21366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I.M. San Antonio.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SEREMITT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SEREMI MINVU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SEREMI MDS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SEREMI MOP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SERVIU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GORE Valparaíso.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UOCT – MTT.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Dirección de Vialidad.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DTPR – MTT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EFE Central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EPA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err="1" smtClean="0"/>
              <a:t>Org</a:t>
            </a:r>
            <a:r>
              <a:rPr lang="es-MX" sz="1600" dirty="0" smtClean="0"/>
              <a:t>. Ciclovías para S.A.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err="1" smtClean="0"/>
              <a:t>Coorp</a:t>
            </a:r>
            <a:r>
              <a:rPr lang="es-MX" sz="1600" dirty="0" smtClean="0"/>
              <a:t>. Desarrollo </a:t>
            </a:r>
            <a:r>
              <a:rPr lang="es-MX" sz="1600" dirty="0" err="1" smtClean="0"/>
              <a:t>Llolleo</a:t>
            </a:r>
            <a:r>
              <a:rPr lang="es-MX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MSA Más Agua del Maipo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6042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="" xmlns:a16="http://schemas.microsoft.com/office/drawing/2014/main" id="{090C031C-F123-98F1-44FE-D032C207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139" y="612764"/>
            <a:ext cx="10515600" cy="51838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Diagnóstico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C900735-E29A-C549-954E-D65A901B5864}"/>
              </a:ext>
            </a:extLst>
          </p:cNvPr>
          <p:cNvSpPr txBox="1"/>
          <p:nvPr/>
        </p:nvSpPr>
        <p:spPr>
          <a:xfrm>
            <a:off x="523349" y="1331139"/>
            <a:ext cx="61576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Topografía accidentada, </a:t>
            </a:r>
            <a:r>
              <a:rPr lang="es-CL" sz="2000" dirty="0"/>
              <a:t>pendientes importantes que condicionan la conectividad de algunos </a:t>
            </a:r>
            <a:r>
              <a:rPr lang="es-CL" sz="2000" dirty="0" smtClean="0"/>
              <a:t>sectores, barreras </a:t>
            </a:r>
            <a:r>
              <a:rPr lang="es-CL" sz="2000" dirty="0"/>
              <a:t>naturales y artificiales tales como quebradas, el estero El Sauce, la Autopista de acceso al puerto y la línea </a:t>
            </a:r>
            <a:r>
              <a:rPr lang="es-CL" sz="2000" dirty="0" smtClean="0"/>
              <a:t>férrea.</a:t>
            </a:r>
            <a:endParaRPr lang="es-CL" sz="2000" dirty="0"/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Problemas de conectividad de la </a:t>
            </a:r>
            <a:r>
              <a:rPr lang="es-CL" sz="2000" dirty="0" err="1"/>
              <a:t>Macrozona</a:t>
            </a:r>
            <a:r>
              <a:rPr lang="es-CL" sz="2000" dirty="0"/>
              <a:t> Norte y Barrancas Oriente.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El </a:t>
            </a:r>
            <a:r>
              <a:rPr lang="es-CL" sz="2000" dirty="0"/>
              <a:t>estero El Sauce limita </a:t>
            </a:r>
            <a:r>
              <a:rPr lang="es-CL" sz="2000" dirty="0" smtClean="0"/>
              <a:t>conectividad de </a:t>
            </a:r>
            <a:r>
              <a:rPr lang="es-CL" sz="2000" dirty="0" err="1" smtClean="0"/>
              <a:t>Llolleo</a:t>
            </a:r>
            <a:r>
              <a:rPr lang="es-CL" sz="2000" dirty="0" smtClean="0"/>
              <a:t> hacia </a:t>
            </a:r>
            <a:r>
              <a:rPr lang="es-CL" sz="2000" dirty="0"/>
              <a:t>el centro. </a:t>
            </a:r>
            <a:endParaRPr lang="es-CL" sz="2000" dirty="0" smtClean="0"/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 smtClean="0"/>
              <a:t>Sólo </a:t>
            </a:r>
            <a:r>
              <a:rPr lang="es-CL" sz="2000" dirty="0"/>
              <a:t>existen tres </a:t>
            </a:r>
            <a:r>
              <a:rPr lang="es-CL" sz="2000" dirty="0" smtClean="0"/>
              <a:t>puentes: </a:t>
            </a:r>
            <a:r>
              <a:rPr lang="es-CL" sz="2000" dirty="0"/>
              <a:t>el Puente </a:t>
            </a:r>
            <a:r>
              <a:rPr lang="es-CL" sz="2000" dirty="0" err="1" smtClean="0"/>
              <a:t>Llolito</a:t>
            </a:r>
            <a:r>
              <a:rPr lang="es-CL" sz="2000" dirty="0" smtClean="0"/>
              <a:t>, </a:t>
            </a:r>
            <a:r>
              <a:rPr lang="es-CL" sz="2000" dirty="0"/>
              <a:t>el Puente </a:t>
            </a:r>
            <a:r>
              <a:rPr lang="es-CL" sz="2000" dirty="0" smtClean="0"/>
              <a:t>y </a:t>
            </a:r>
            <a:r>
              <a:rPr lang="es-CL" sz="2000" dirty="0"/>
              <a:t>la prolongación de la Avda. Chile que se conecta con la autopista de accesos al puerto.</a:t>
            </a:r>
          </a:p>
          <a:p>
            <a:pPr algn="just"/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Escenarios de desarrollo urbano: Tendencial, Dirigido, Desarrollo Portuario</a:t>
            </a:r>
          </a:p>
        </p:txBody>
      </p:sp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681017" y="871958"/>
            <a:ext cx="5284327" cy="57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-gobCL" id="{BB853567-D086-4586-A500-1BA7FC1D165D}" vid="{93386514-8D30-4E97-BC7F-1C674378C5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SECTRA2023-gobCL</Template>
  <TotalTime>701</TotalTime>
  <Words>694</Words>
  <Application>Microsoft Office PowerPoint</Application>
  <PresentationFormat>Panorámica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Wingdings</vt:lpstr>
      <vt:lpstr>Calibri</vt:lpstr>
      <vt:lpstr>Verdana</vt:lpstr>
      <vt:lpstr>Arial</vt:lpstr>
      <vt:lpstr>Tema de Office</vt:lpstr>
      <vt:lpstr>Plan Maestro de Transporte Urbano San Antonio</vt:lpstr>
      <vt:lpstr>Presentación de PowerPoint</vt:lpstr>
      <vt:lpstr>Presentación de PowerPoint</vt:lpstr>
      <vt:lpstr>Contexto y Objetivo</vt:lpstr>
      <vt:lpstr>Presentación de PowerPoint</vt:lpstr>
      <vt:lpstr>Presentación de PowerPoint</vt:lpstr>
      <vt:lpstr>Visión Objetivo y Diagnóstico</vt:lpstr>
      <vt:lpstr>Presentación de PowerPoint</vt:lpstr>
      <vt:lpstr>Presentación de PowerPoint</vt:lpstr>
      <vt:lpstr>Presentación de PowerPoint</vt:lpstr>
      <vt:lpstr>Presentación de PowerPoint</vt:lpstr>
      <vt:lpstr>Planes y proyectos propuestos</vt:lpstr>
      <vt:lpstr>Presentación de PowerPoint</vt:lpstr>
      <vt:lpstr>Plan Maestro de Transporte Urbano (STU)</vt:lpstr>
      <vt:lpstr>Presentación de PowerPoint</vt:lpstr>
      <vt:lpstr>Presentación de PowerPoint</vt:lpstr>
      <vt:lpstr>Presentación de PowerPoint</vt:lpstr>
      <vt:lpstr>Plan de Transporte Público</vt:lpstr>
      <vt:lpstr>Presentación de PowerPoint</vt:lpstr>
      <vt:lpstr>Presentación de PowerPoint</vt:lpstr>
      <vt:lpstr>Ciclovías Propuestas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Movilidad Sustentable para Illapel</dc:title>
  <dc:creator>Joaquín Sebastián Martinez Sepúlveda</dc:creator>
  <cp:lastModifiedBy>Joaquín Sebastián Martinez Sepúlveda</cp:lastModifiedBy>
  <cp:revision>85</cp:revision>
  <dcterms:created xsi:type="dcterms:W3CDTF">2023-04-18T21:13:13Z</dcterms:created>
  <dcterms:modified xsi:type="dcterms:W3CDTF">2023-05-12T15:01:33Z</dcterms:modified>
</cp:coreProperties>
</file>